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6"/>
  </p:notesMasterIdLst>
  <p:sldIdLst>
    <p:sldId id="256" r:id="rId2"/>
    <p:sldId id="258" r:id="rId3"/>
    <p:sldId id="280" r:id="rId4"/>
    <p:sldId id="304" r:id="rId5"/>
    <p:sldId id="266" r:id="rId6"/>
    <p:sldId id="305" r:id="rId7"/>
    <p:sldId id="306" r:id="rId8"/>
    <p:sldId id="307" r:id="rId9"/>
    <p:sldId id="308" r:id="rId10"/>
    <p:sldId id="309" r:id="rId11"/>
    <p:sldId id="310" r:id="rId12"/>
    <p:sldId id="311" r:id="rId13"/>
    <p:sldId id="312" r:id="rId14"/>
    <p:sldId id="313" r:id="rId15"/>
  </p:sldIdLst>
  <p:sldSz cx="9144000" cy="5143500" type="screen16x9"/>
  <p:notesSz cx="6858000" cy="9144000"/>
  <p:embeddedFontLst>
    <p:embeddedFont>
      <p:font typeface="Comfortaa" panose="020B0604020202020204" charset="0"/>
      <p:regular r:id="rId17"/>
      <p:bold r:id="rId18"/>
    </p:embeddedFont>
    <p:embeddedFont>
      <p:font typeface="Open Sans" panose="020B0606030504020204" pitchFamily="34" charset="0"/>
      <p:regular r:id="rId19"/>
      <p:bold r:id="rId20"/>
      <p:italic r:id="rId21"/>
      <p:boldItalic r:id="rId22"/>
    </p:embeddedFont>
    <p:embeddedFont>
      <p:font typeface="Orbitron" panose="020B0604020202020204" charset="0"/>
      <p:regular r:id="rId23"/>
      <p:bold r:id="rId24"/>
    </p:embeddedFont>
    <p:embeddedFont>
      <p:font typeface="Orbitron Regular"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BEC0F9-C719-440F-9129-C4EF5148DDD7}">
  <a:tblStyle styleId="{B7BEC0F9-C719-440F-9129-C4EF5148DD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15" d="100"/>
          <a:sy n="115"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257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42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37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905f5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905f5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630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95905f5e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95905f5e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0690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95905f5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95905f5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895905f5e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895905f5e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499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95905f5e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95905f5e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34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981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26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2"/>
        <p:cNvGrpSpPr/>
        <p:nvPr/>
      </p:nvGrpSpPr>
      <p:grpSpPr>
        <a:xfrm>
          <a:off x="0" y="0"/>
          <a:ext cx="0" cy="0"/>
          <a:chOff x="0" y="0"/>
          <a:chExt cx="0" cy="0"/>
        </a:xfrm>
      </p:grpSpPr>
      <p:sp>
        <p:nvSpPr>
          <p:cNvPr id="4833" name="Google Shape;4833;g8a2cde2ac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4" name="Google Shape;4834;g8a2cde2ac4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784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D9D9D9"/>
              </a:buClr>
              <a:buSzPts val="2800"/>
              <a:buNone/>
              <a:defRPr sz="1800">
                <a:solidFill>
                  <a:schemeClr val="lt1"/>
                </a:solidFill>
              </a:defRPr>
            </a:lvl1pPr>
            <a:lvl2pPr lvl="1" algn="ctr">
              <a:lnSpc>
                <a:spcPct val="100000"/>
              </a:lnSpc>
              <a:spcBef>
                <a:spcPts val="0"/>
              </a:spcBef>
              <a:spcAft>
                <a:spcPts val="0"/>
              </a:spcAft>
              <a:buClr>
                <a:srgbClr val="D9D9D9"/>
              </a:buClr>
              <a:buSzPts val="2800"/>
              <a:buNone/>
              <a:defRPr sz="2800">
                <a:solidFill>
                  <a:srgbClr val="D9D9D9"/>
                </a:solidFill>
              </a:defRPr>
            </a:lvl2pPr>
            <a:lvl3pPr lvl="2" algn="ctr">
              <a:lnSpc>
                <a:spcPct val="100000"/>
              </a:lnSpc>
              <a:spcBef>
                <a:spcPts val="0"/>
              </a:spcBef>
              <a:spcAft>
                <a:spcPts val="0"/>
              </a:spcAft>
              <a:buClr>
                <a:srgbClr val="D9D9D9"/>
              </a:buClr>
              <a:buSzPts val="2800"/>
              <a:buNone/>
              <a:defRPr sz="2800">
                <a:solidFill>
                  <a:srgbClr val="D9D9D9"/>
                </a:solidFill>
              </a:defRPr>
            </a:lvl3pPr>
            <a:lvl4pPr lvl="3" algn="ctr">
              <a:lnSpc>
                <a:spcPct val="100000"/>
              </a:lnSpc>
              <a:spcBef>
                <a:spcPts val="0"/>
              </a:spcBef>
              <a:spcAft>
                <a:spcPts val="0"/>
              </a:spcAft>
              <a:buClr>
                <a:srgbClr val="D9D9D9"/>
              </a:buClr>
              <a:buSzPts val="2800"/>
              <a:buNone/>
              <a:defRPr sz="2800">
                <a:solidFill>
                  <a:srgbClr val="D9D9D9"/>
                </a:solidFill>
              </a:defRPr>
            </a:lvl4pPr>
            <a:lvl5pPr lvl="4" algn="ctr">
              <a:lnSpc>
                <a:spcPct val="100000"/>
              </a:lnSpc>
              <a:spcBef>
                <a:spcPts val="0"/>
              </a:spcBef>
              <a:spcAft>
                <a:spcPts val="0"/>
              </a:spcAft>
              <a:buClr>
                <a:srgbClr val="D9D9D9"/>
              </a:buClr>
              <a:buSzPts val="2800"/>
              <a:buNone/>
              <a:defRPr sz="2800">
                <a:solidFill>
                  <a:srgbClr val="D9D9D9"/>
                </a:solidFill>
              </a:defRPr>
            </a:lvl5pPr>
            <a:lvl6pPr lvl="5" algn="ctr">
              <a:lnSpc>
                <a:spcPct val="100000"/>
              </a:lnSpc>
              <a:spcBef>
                <a:spcPts val="0"/>
              </a:spcBef>
              <a:spcAft>
                <a:spcPts val="0"/>
              </a:spcAft>
              <a:buClr>
                <a:srgbClr val="D9D9D9"/>
              </a:buClr>
              <a:buSzPts val="2800"/>
              <a:buNone/>
              <a:defRPr sz="2800">
                <a:solidFill>
                  <a:srgbClr val="D9D9D9"/>
                </a:solidFill>
              </a:defRPr>
            </a:lvl6pPr>
            <a:lvl7pPr lvl="6" algn="ctr">
              <a:lnSpc>
                <a:spcPct val="100000"/>
              </a:lnSpc>
              <a:spcBef>
                <a:spcPts val="0"/>
              </a:spcBef>
              <a:spcAft>
                <a:spcPts val="0"/>
              </a:spcAft>
              <a:buClr>
                <a:srgbClr val="D9D9D9"/>
              </a:buClr>
              <a:buSzPts val="2800"/>
              <a:buNone/>
              <a:defRPr sz="2800">
                <a:solidFill>
                  <a:srgbClr val="D9D9D9"/>
                </a:solidFill>
              </a:defRPr>
            </a:lvl7pPr>
            <a:lvl8pPr lvl="7" algn="ctr">
              <a:lnSpc>
                <a:spcPct val="100000"/>
              </a:lnSpc>
              <a:spcBef>
                <a:spcPts val="0"/>
              </a:spcBef>
              <a:spcAft>
                <a:spcPts val="0"/>
              </a:spcAft>
              <a:buClr>
                <a:srgbClr val="D9D9D9"/>
              </a:buClr>
              <a:buSzPts val="2800"/>
              <a:buNone/>
              <a:defRPr sz="2800">
                <a:solidFill>
                  <a:srgbClr val="D9D9D9"/>
                </a:solidFill>
              </a:defRPr>
            </a:lvl8pPr>
            <a:lvl9pPr lvl="8" algn="ctr">
              <a:lnSpc>
                <a:spcPct val="100000"/>
              </a:lnSpc>
              <a:spcBef>
                <a:spcPts val="0"/>
              </a:spcBef>
              <a:spcAft>
                <a:spcPts val="0"/>
              </a:spcAft>
              <a:buClr>
                <a:srgbClr val="D9D9D9"/>
              </a:buClr>
              <a:buSzPts val="2800"/>
              <a:buNone/>
              <a:defRPr sz="2800">
                <a:solidFill>
                  <a:srgbClr val="D9D9D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rot="-5400000">
            <a:off x="-1076575" y="2329675"/>
            <a:ext cx="40584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0" name="Google Shape;50;p14"/>
          <p:cNvSpPr txBox="1">
            <a:spLocks noGrp="1"/>
          </p:cNvSpPr>
          <p:nvPr>
            <p:ph type="subTitle" idx="1"/>
          </p:nvPr>
        </p:nvSpPr>
        <p:spPr>
          <a:xfrm>
            <a:off x="2311110" y="780100"/>
            <a:ext cx="2616300" cy="2709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a:spcBef>
                <a:spcPts val="1600"/>
              </a:spcBef>
              <a:spcAft>
                <a:spcPts val="0"/>
              </a:spcAft>
              <a:buSzPts val="1800"/>
              <a:buNone/>
              <a:defRPr sz="1800"/>
            </a:lvl2pPr>
            <a:lvl3pPr lvl="2">
              <a:spcBef>
                <a:spcPts val="1600"/>
              </a:spcBef>
              <a:spcAft>
                <a:spcPts val="0"/>
              </a:spcAft>
              <a:buSzPts val="1800"/>
              <a:buNone/>
              <a:defRPr sz="1800"/>
            </a:lvl3pPr>
            <a:lvl4pPr lvl="3">
              <a:spcBef>
                <a:spcPts val="1600"/>
              </a:spcBef>
              <a:spcAft>
                <a:spcPts val="0"/>
              </a:spcAft>
              <a:buSzPts val="1800"/>
              <a:buNone/>
              <a:defRPr sz="1800"/>
            </a:lvl4pPr>
            <a:lvl5pPr lvl="4">
              <a:spcBef>
                <a:spcPts val="1600"/>
              </a:spcBef>
              <a:spcAft>
                <a:spcPts val="0"/>
              </a:spcAft>
              <a:buSzPts val="1800"/>
              <a:buNone/>
              <a:defRPr sz="1800"/>
            </a:lvl5pPr>
            <a:lvl6pPr lvl="5">
              <a:spcBef>
                <a:spcPts val="1600"/>
              </a:spcBef>
              <a:spcAft>
                <a:spcPts val="0"/>
              </a:spcAft>
              <a:buSzPts val="1800"/>
              <a:buNone/>
              <a:defRPr sz="1800"/>
            </a:lvl6pPr>
            <a:lvl7pPr lvl="6">
              <a:spcBef>
                <a:spcPts val="1600"/>
              </a:spcBef>
              <a:spcAft>
                <a:spcPts val="0"/>
              </a:spcAft>
              <a:buSzPts val="1800"/>
              <a:buNone/>
              <a:defRPr sz="1800"/>
            </a:lvl7pPr>
            <a:lvl8pPr lvl="7">
              <a:spcBef>
                <a:spcPts val="1600"/>
              </a:spcBef>
              <a:spcAft>
                <a:spcPts val="0"/>
              </a:spcAft>
              <a:buSzPts val="1800"/>
              <a:buNone/>
              <a:defRPr sz="1800"/>
            </a:lvl8pPr>
            <a:lvl9pPr lvl="8">
              <a:spcBef>
                <a:spcPts val="1600"/>
              </a:spcBef>
              <a:spcAft>
                <a:spcPts val="1600"/>
              </a:spcAft>
              <a:buSzPts val="1800"/>
              <a:buNone/>
              <a:defRPr sz="1800"/>
            </a:lvl9pPr>
          </a:lstStyle>
          <a:p>
            <a:endParaRPr/>
          </a:p>
        </p:txBody>
      </p:sp>
      <p:sp>
        <p:nvSpPr>
          <p:cNvPr id="51" name="Google Shape;51;p14"/>
          <p:cNvSpPr txBox="1">
            <a:spLocks noGrp="1"/>
          </p:cNvSpPr>
          <p:nvPr>
            <p:ph type="body" idx="2"/>
          </p:nvPr>
        </p:nvSpPr>
        <p:spPr>
          <a:xfrm>
            <a:off x="2311100" y="1075550"/>
            <a:ext cx="2414100" cy="730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4"/>
          <p:cNvSpPr txBox="1">
            <a:spLocks noGrp="1"/>
          </p:cNvSpPr>
          <p:nvPr>
            <p:ph type="subTitle" idx="3"/>
          </p:nvPr>
        </p:nvSpPr>
        <p:spPr>
          <a:xfrm>
            <a:off x="2311110" y="1959975"/>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3" name="Google Shape;53;p14"/>
          <p:cNvSpPr txBox="1">
            <a:spLocks noGrp="1"/>
          </p:cNvSpPr>
          <p:nvPr>
            <p:ph type="body" idx="4"/>
          </p:nvPr>
        </p:nvSpPr>
        <p:spPr>
          <a:xfrm>
            <a:off x="2311100" y="2259647"/>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4" name="Google Shape;54;p14"/>
          <p:cNvSpPr txBox="1">
            <a:spLocks noGrp="1"/>
          </p:cNvSpPr>
          <p:nvPr>
            <p:ph type="subTitle" idx="5"/>
          </p:nvPr>
        </p:nvSpPr>
        <p:spPr>
          <a:xfrm>
            <a:off x="2311238" y="3137750"/>
            <a:ext cx="2616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solidFill>
                  <a:schemeClr val="lt1"/>
                </a:solidFill>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5" name="Google Shape;55;p14"/>
          <p:cNvSpPr txBox="1">
            <a:spLocks noGrp="1"/>
          </p:cNvSpPr>
          <p:nvPr>
            <p:ph type="body" idx="6"/>
          </p:nvPr>
        </p:nvSpPr>
        <p:spPr>
          <a:xfrm>
            <a:off x="2311100" y="3426553"/>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6" name="Google Shape;56;p14"/>
          <p:cNvSpPr txBox="1">
            <a:spLocks noGrp="1"/>
          </p:cNvSpPr>
          <p:nvPr>
            <p:ph type="subTitle" idx="7"/>
          </p:nvPr>
        </p:nvSpPr>
        <p:spPr>
          <a:xfrm>
            <a:off x="5980151" y="78010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7" name="Google Shape;57;p14"/>
          <p:cNvSpPr txBox="1">
            <a:spLocks noGrp="1"/>
          </p:cNvSpPr>
          <p:nvPr>
            <p:ph type="body" idx="8"/>
          </p:nvPr>
        </p:nvSpPr>
        <p:spPr>
          <a:xfrm>
            <a:off x="5980150" y="10755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4"/>
          <p:cNvSpPr txBox="1">
            <a:spLocks noGrp="1"/>
          </p:cNvSpPr>
          <p:nvPr>
            <p:ph type="subTitle" idx="9"/>
          </p:nvPr>
        </p:nvSpPr>
        <p:spPr>
          <a:xfrm>
            <a:off x="5980147" y="1959975"/>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59" name="Google Shape;59;p14"/>
          <p:cNvSpPr txBox="1">
            <a:spLocks noGrp="1"/>
          </p:cNvSpPr>
          <p:nvPr>
            <p:ph type="body" idx="13"/>
          </p:nvPr>
        </p:nvSpPr>
        <p:spPr>
          <a:xfrm>
            <a:off x="5980150" y="2259650"/>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0" name="Google Shape;60;p14"/>
          <p:cNvSpPr txBox="1">
            <a:spLocks noGrp="1"/>
          </p:cNvSpPr>
          <p:nvPr>
            <p:ph type="subTitle" idx="14"/>
          </p:nvPr>
        </p:nvSpPr>
        <p:spPr>
          <a:xfrm>
            <a:off x="5964573" y="3137750"/>
            <a:ext cx="24141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a:latin typeface="Orbitron Regular"/>
                <a:ea typeface="Orbitron Regular"/>
                <a:cs typeface="Orbitron Regular"/>
                <a:sym typeface="Orbitron Regular"/>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61" name="Google Shape;61;p14"/>
          <p:cNvSpPr txBox="1">
            <a:spLocks noGrp="1"/>
          </p:cNvSpPr>
          <p:nvPr>
            <p:ph type="body" idx="15"/>
          </p:nvPr>
        </p:nvSpPr>
        <p:spPr>
          <a:xfrm>
            <a:off x="5980075" y="3426559"/>
            <a:ext cx="2414100" cy="73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4"/>
          <p:cNvSpPr txBox="1">
            <a:spLocks noGrp="1"/>
          </p:cNvSpPr>
          <p:nvPr>
            <p:ph type="title" idx="16" hasCustomPrompt="1"/>
          </p:nvPr>
        </p:nvSpPr>
        <p:spPr>
          <a:xfrm>
            <a:off x="1256150"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3" name="Google Shape;63;p14"/>
          <p:cNvSpPr txBox="1">
            <a:spLocks noGrp="1"/>
          </p:cNvSpPr>
          <p:nvPr>
            <p:ph type="title" idx="17" hasCustomPrompt="1"/>
          </p:nvPr>
        </p:nvSpPr>
        <p:spPr>
          <a:xfrm>
            <a:off x="1256150"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4" name="Google Shape;64;p14"/>
          <p:cNvSpPr txBox="1">
            <a:spLocks noGrp="1"/>
          </p:cNvSpPr>
          <p:nvPr>
            <p:ph type="title" idx="18" hasCustomPrompt="1"/>
          </p:nvPr>
        </p:nvSpPr>
        <p:spPr>
          <a:xfrm>
            <a:off x="1223925"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5" name="Google Shape;65;p14"/>
          <p:cNvSpPr txBox="1">
            <a:spLocks noGrp="1"/>
          </p:cNvSpPr>
          <p:nvPr>
            <p:ph type="title" idx="19" hasCustomPrompt="1"/>
          </p:nvPr>
        </p:nvSpPr>
        <p:spPr>
          <a:xfrm>
            <a:off x="4909475" y="8563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6" name="Google Shape;66;p14"/>
          <p:cNvSpPr txBox="1">
            <a:spLocks noGrp="1"/>
          </p:cNvSpPr>
          <p:nvPr>
            <p:ph type="title" idx="20" hasCustomPrompt="1"/>
          </p:nvPr>
        </p:nvSpPr>
        <p:spPr>
          <a:xfrm>
            <a:off x="4909475" y="202065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67" name="Google Shape;67;p14"/>
          <p:cNvSpPr txBox="1">
            <a:spLocks noGrp="1"/>
          </p:cNvSpPr>
          <p:nvPr>
            <p:ph type="title" idx="21" hasCustomPrompt="1"/>
          </p:nvPr>
        </p:nvSpPr>
        <p:spPr>
          <a:xfrm>
            <a:off x="4877263" y="3185000"/>
            <a:ext cx="1055100" cy="437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2800"/>
              <a:buNone/>
              <a:defRPr>
                <a:solidFill>
                  <a:schemeClr val="accent1"/>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4">
  <p:cSld name="CUSTOM_9">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4" name="Google Shape;124;p21"/>
          <p:cNvSpPr txBox="1">
            <a:spLocks noGrp="1"/>
          </p:cNvSpPr>
          <p:nvPr>
            <p:ph type="subTitle" idx="1"/>
          </p:nvPr>
        </p:nvSpPr>
        <p:spPr>
          <a:xfrm>
            <a:off x="4754061" y="920500"/>
            <a:ext cx="36765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5" name="Google Shape;125;p21"/>
          <p:cNvSpPr txBox="1">
            <a:spLocks noGrp="1"/>
          </p:cNvSpPr>
          <p:nvPr>
            <p:ph type="body" idx="2"/>
          </p:nvPr>
        </p:nvSpPr>
        <p:spPr>
          <a:xfrm>
            <a:off x="4753475" y="1220566"/>
            <a:ext cx="36765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1"/>
          <p:cNvSpPr txBox="1">
            <a:spLocks noGrp="1"/>
          </p:cNvSpPr>
          <p:nvPr>
            <p:ph type="subTitle" idx="3"/>
          </p:nvPr>
        </p:nvSpPr>
        <p:spPr>
          <a:xfrm>
            <a:off x="4754638" y="2039000"/>
            <a:ext cx="36759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7" name="Google Shape;127;p21"/>
          <p:cNvSpPr txBox="1">
            <a:spLocks noGrp="1"/>
          </p:cNvSpPr>
          <p:nvPr>
            <p:ph type="body" idx="4"/>
          </p:nvPr>
        </p:nvSpPr>
        <p:spPr>
          <a:xfrm>
            <a:off x="4754050" y="2339066"/>
            <a:ext cx="36759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1"/>
          <p:cNvSpPr txBox="1">
            <a:spLocks noGrp="1"/>
          </p:cNvSpPr>
          <p:nvPr>
            <p:ph type="subTitle" idx="5"/>
          </p:nvPr>
        </p:nvSpPr>
        <p:spPr>
          <a:xfrm>
            <a:off x="4754051" y="3182000"/>
            <a:ext cx="3675300" cy="2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Comfortaa"/>
              <a:buNone/>
              <a:defRPr sz="1800" b="1">
                <a:latin typeface="Orbitron"/>
                <a:ea typeface="Orbitron"/>
                <a:cs typeface="Orbitron"/>
                <a:sym typeface="Orbitron"/>
              </a:defRPr>
            </a:lvl1pPr>
            <a:lvl2pPr lvl="1" rtl="0">
              <a:spcBef>
                <a:spcPts val="160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
        <p:nvSpPr>
          <p:cNvPr id="129" name="Google Shape;129;p21"/>
          <p:cNvSpPr txBox="1">
            <a:spLocks noGrp="1"/>
          </p:cNvSpPr>
          <p:nvPr>
            <p:ph type="body" idx="6"/>
          </p:nvPr>
        </p:nvSpPr>
        <p:spPr>
          <a:xfrm>
            <a:off x="4753475" y="3482066"/>
            <a:ext cx="3675300" cy="797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rot="-5400000">
            <a:off x="-1079875" y="2328125"/>
            <a:ext cx="40644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828675" y="676350"/>
            <a:ext cx="6602100" cy="37908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434343"/>
              </a:buClr>
              <a:buSzPts val="1400"/>
              <a:buChar char="●"/>
              <a:defRPr sz="1100"/>
            </a:lvl1pPr>
            <a:lvl2pPr marL="914400" lvl="1" indent="-317500">
              <a:spcBef>
                <a:spcPts val="0"/>
              </a:spcBef>
              <a:spcAft>
                <a:spcPts val="0"/>
              </a:spcAft>
              <a:buClr>
                <a:srgbClr val="434343"/>
              </a:buClr>
              <a:buSzPts val="1400"/>
              <a:buFont typeface="Roboto Condensed Light"/>
              <a:buChar char="○"/>
              <a:defRPr/>
            </a:lvl2pPr>
            <a:lvl3pPr marL="1371600" lvl="2" indent="-317500">
              <a:spcBef>
                <a:spcPts val="1600"/>
              </a:spcBef>
              <a:spcAft>
                <a:spcPts val="0"/>
              </a:spcAft>
              <a:buClr>
                <a:srgbClr val="434343"/>
              </a:buClr>
              <a:buSzPts val="1400"/>
              <a:buFont typeface="Roboto Condensed Light"/>
              <a:buChar char="■"/>
              <a:defRPr/>
            </a:lvl3pPr>
            <a:lvl4pPr marL="1828800" lvl="3" indent="-317500">
              <a:spcBef>
                <a:spcPts val="1600"/>
              </a:spcBef>
              <a:spcAft>
                <a:spcPts val="0"/>
              </a:spcAft>
              <a:buClr>
                <a:srgbClr val="434343"/>
              </a:buClr>
              <a:buSzPts val="1400"/>
              <a:buFont typeface="Roboto Condensed Light"/>
              <a:buChar char="●"/>
              <a:defRPr/>
            </a:lvl4pPr>
            <a:lvl5pPr marL="2286000" lvl="4" indent="-317500">
              <a:spcBef>
                <a:spcPts val="1600"/>
              </a:spcBef>
              <a:spcAft>
                <a:spcPts val="0"/>
              </a:spcAft>
              <a:buClr>
                <a:srgbClr val="434343"/>
              </a:buClr>
              <a:buSzPts val="1400"/>
              <a:buFont typeface="Roboto Condensed Light"/>
              <a:buChar char="○"/>
              <a:defRPr/>
            </a:lvl5pPr>
            <a:lvl6pPr marL="2743200" lvl="5" indent="-317500">
              <a:spcBef>
                <a:spcPts val="1600"/>
              </a:spcBef>
              <a:spcAft>
                <a:spcPts val="0"/>
              </a:spcAft>
              <a:buClr>
                <a:srgbClr val="434343"/>
              </a:buClr>
              <a:buSzPts val="1400"/>
              <a:buFont typeface="Roboto Condensed Light"/>
              <a:buChar char="■"/>
              <a:defRPr/>
            </a:lvl6pPr>
            <a:lvl7pPr marL="3200400" lvl="6" indent="-317500">
              <a:spcBef>
                <a:spcPts val="1600"/>
              </a:spcBef>
              <a:spcAft>
                <a:spcPts val="0"/>
              </a:spcAft>
              <a:buClr>
                <a:srgbClr val="434343"/>
              </a:buClr>
              <a:buSzPts val="1400"/>
              <a:buFont typeface="Roboto Condensed Light"/>
              <a:buChar char="●"/>
              <a:defRPr/>
            </a:lvl7pPr>
            <a:lvl8pPr marL="3657600" lvl="7" indent="-317500">
              <a:spcBef>
                <a:spcPts val="1600"/>
              </a:spcBef>
              <a:spcAft>
                <a:spcPts val="0"/>
              </a:spcAft>
              <a:buClr>
                <a:srgbClr val="434343"/>
              </a:buClr>
              <a:buSzPts val="1400"/>
              <a:buFont typeface="Roboto Condensed Light"/>
              <a:buChar char="○"/>
              <a:defRPr/>
            </a:lvl8pPr>
            <a:lvl9pPr marL="4114800" lvl="8" indent="-317500">
              <a:spcBef>
                <a:spcPts val="1600"/>
              </a:spcBef>
              <a:spcAft>
                <a:spcPts val="1600"/>
              </a:spcAft>
              <a:buClr>
                <a:srgbClr val="434343"/>
              </a:buClr>
              <a:buSzPts val="1400"/>
              <a:buFont typeface="Roboto Condensed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rot="-5400000">
            <a:off x="-1078675" y="2329325"/>
            <a:ext cx="4062000" cy="478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2056487" y="1240600"/>
            <a:ext cx="2350800" cy="239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2" name="Google Shape;22;p5"/>
          <p:cNvSpPr txBox="1">
            <a:spLocks noGrp="1"/>
          </p:cNvSpPr>
          <p:nvPr>
            <p:ph type="body" idx="2"/>
          </p:nvPr>
        </p:nvSpPr>
        <p:spPr>
          <a:xfrm>
            <a:off x="5903137" y="1240666"/>
            <a:ext cx="2350800" cy="239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5"/>
          <p:cNvSpPr txBox="1">
            <a:spLocks noGrp="1"/>
          </p:cNvSpPr>
          <p:nvPr>
            <p:ph type="subTitle" idx="3"/>
          </p:nvPr>
        </p:nvSpPr>
        <p:spPr>
          <a:xfrm>
            <a:off x="1902437" y="3679800"/>
            <a:ext cx="2658900" cy="3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1800" b="1">
                <a:solidFill>
                  <a:schemeClr val="l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 name="Google Shape;24;p5"/>
          <p:cNvSpPr txBox="1">
            <a:spLocks noGrp="1"/>
          </p:cNvSpPr>
          <p:nvPr>
            <p:ph type="subTitle" idx="4"/>
          </p:nvPr>
        </p:nvSpPr>
        <p:spPr>
          <a:xfrm>
            <a:off x="5749090" y="3679800"/>
            <a:ext cx="2642700" cy="386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Orbitron"/>
              <a:buNone/>
              <a:defRPr sz="1800" b="1">
                <a:solidFill>
                  <a:schemeClr val="lt1"/>
                </a:solidFill>
                <a:latin typeface="Orbitron"/>
                <a:ea typeface="Orbitron"/>
                <a:cs typeface="Orbitron"/>
                <a:sym typeface="Orbitron"/>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713225" y="539500"/>
            <a:ext cx="6144900" cy="4059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13225" y="1242700"/>
            <a:ext cx="35976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713225" y="2812600"/>
            <a:ext cx="35976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713225" y="399432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38" name="Google Shape;3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sp>
        <p:nvSpPr>
          <p:cNvPr id="45" name="Google Shape;45;p12"/>
          <p:cNvSpPr/>
          <p:nvPr/>
        </p:nvSpPr>
        <p:spPr>
          <a:xfrm>
            <a:off x="-100" y="-9500"/>
            <a:ext cx="9144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p:nvPr/>
        </p:nvSpPr>
        <p:spPr>
          <a:xfrm>
            <a:off x="5175" y="0"/>
            <a:ext cx="9144000" cy="5143500"/>
          </a:xfrm>
          <a:prstGeom prst="rect">
            <a:avLst/>
          </a:prstGeom>
          <a:gradFill>
            <a:gsLst>
              <a:gs pos="0">
                <a:srgbClr val="FFFFFF">
                  <a:alpha val="0"/>
                </a:srgbClr>
              </a:gs>
              <a:gs pos="100000">
                <a:schemeClr val="dk1"/>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1pPr>
            <a:lvl2pPr lvl="1"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2pPr>
            <a:lvl3pPr lvl="2"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3pPr>
            <a:lvl4pPr lvl="3"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4pPr>
            <a:lvl5pPr lvl="4"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5pPr>
            <a:lvl6pPr lvl="5"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6pPr>
            <a:lvl7pPr lvl="6"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7pPr>
            <a:lvl8pPr lvl="7"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8pPr>
            <a:lvl9pPr lvl="8" rtl="0">
              <a:spcBef>
                <a:spcPts val="0"/>
              </a:spcBef>
              <a:spcAft>
                <a:spcPts val="0"/>
              </a:spcAft>
              <a:buClr>
                <a:srgbClr val="FFFFFF"/>
              </a:buClr>
              <a:buSzPts val="2800"/>
              <a:buFont typeface="Orbitron"/>
              <a:buNone/>
              <a:defRPr sz="2800">
                <a:solidFill>
                  <a:srgbClr val="FFFFFF"/>
                </a:solidFill>
                <a:latin typeface="Orbitron"/>
                <a:ea typeface="Orbitron"/>
                <a:cs typeface="Orbitron"/>
                <a:sym typeface="Orbitron"/>
              </a:defRPr>
            </a:lvl9pPr>
          </a:lstStyle>
          <a:p>
            <a:endParaRPr/>
          </a:p>
        </p:txBody>
      </p:sp>
      <p:sp>
        <p:nvSpPr>
          <p:cNvPr id="8" name="Google Shape;8;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1pPr>
            <a:lvl2pPr marL="914400" lvl="1"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rtl="0">
              <a:lnSpc>
                <a:spcPct val="100000"/>
              </a:lnSpc>
              <a:spcBef>
                <a:spcPts val="160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rtl="0">
              <a:lnSpc>
                <a:spcPct val="100000"/>
              </a:lnSpc>
              <a:spcBef>
                <a:spcPts val="1600"/>
              </a:spcBef>
              <a:spcAft>
                <a:spcPts val="160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8" r:id="rId8"/>
    <p:sldLayoutId id="2147483659" r:id="rId9"/>
    <p:sldLayoutId id="2147483660"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profile/albi9702#!/vizhome/SMA_NRC/DSentiment_NRC"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profile/albi9702#!/vizhome/SMA_Sentyx/DSentiment_Senty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public.tableau.com/profile/albi9702#!/vizhome/SMA_Wordcloud/DSentiment_Wordclou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028" name="Picture 4" descr="Pin de Victoria_cappe em genesiz 1 | Festa ferrari, Ferrari, Arte sertaneja">
            <a:extLst>
              <a:ext uri="{FF2B5EF4-FFF2-40B4-BE49-F238E27FC236}">
                <a16:creationId xmlns:a16="http://schemas.microsoft.com/office/drawing/2014/main" id="{51D6B8D1-6B0C-4614-89E2-065152760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1627" y="0"/>
            <a:ext cx="1529829" cy="2187518"/>
          </a:xfrm>
          <a:prstGeom prst="rect">
            <a:avLst/>
          </a:prstGeom>
          <a:noFill/>
          <a:extLst>
            <a:ext uri="{909E8E84-426E-40DD-AFC4-6F175D3DCCD1}">
              <a14:hiddenFill xmlns:a14="http://schemas.microsoft.com/office/drawing/2010/main">
                <a:solidFill>
                  <a:srgbClr val="FFFFFF"/>
                </a:solidFill>
              </a14:hiddenFill>
            </a:ext>
          </a:extLst>
        </p:spPr>
      </p:pic>
      <p:sp>
        <p:nvSpPr>
          <p:cNvPr id="152" name="Google Shape;152;p27"/>
          <p:cNvSpPr txBox="1">
            <a:spLocks noGrp="1"/>
          </p:cNvSpPr>
          <p:nvPr>
            <p:ph type="subTitle" idx="1"/>
          </p:nvPr>
        </p:nvSpPr>
        <p:spPr>
          <a:xfrm>
            <a:off x="3109925" y="2804625"/>
            <a:ext cx="2924100" cy="63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 Scuderia Ferrari Community Analysis</a:t>
            </a:r>
            <a:endParaRPr dirty="0"/>
          </a:p>
        </p:txBody>
      </p:sp>
      <p:sp>
        <p:nvSpPr>
          <p:cNvPr id="153" name="Google Shape;153;p27"/>
          <p:cNvSpPr txBox="1">
            <a:spLocks noGrp="1"/>
          </p:cNvSpPr>
          <p:nvPr>
            <p:ph type="ctrTitle"/>
          </p:nvPr>
        </p:nvSpPr>
        <p:spPr>
          <a:xfrm>
            <a:off x="1227900" y="1876125"/>
            <a:ext cx="6688200" cy="92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rPr>
              <a:t>F1 Community Analysis</a:t>
            </a:r>
            <a:endParaRPr dirty="0"/>
          </a:p>
        </p:txBody>
      </p:sp>
      <p:sp>
        <p:nvSpPr>
          <p:cNvPr id="154" name="Google Shape;154;p27"/>
          <p:cNvSpPr/>
          <p:nvPr/>
        </p:nvSpPr>
        <p:spPr>
          <a:xfrm>
            <a:off x="44139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25200"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3865825" y="4061850"/>
            <a:ext cx="316200" cy="31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7"/>
          <p:cNvCxnSpPr/>
          <p:nvPr/>
        </p:nvCxnSpPr>
        <p:spPr>
          <a:xfrm>
            <a:off x="0" y="4217325"/>
            <a:ext cx="9166200" cy="0"/>
          </a:xfrm>
          <a:prstGeom prst="straightConnector1">
            <a:avLst/>
          </a:prstGeom>
          <a:noFill/>
          <a:ln w="28575" cap="flat" cmpd="sng">
            <a:solidFill>
              <a:schemeClr val="accent1"/>
            </a:solidFill>
            <a:prstDash val="solid"/>
            <a:round/>
            <a:headEnd type="none" w="med" len="med"/>
            <a:tailEnd type="none" w="med" len="med"/>
          </a:ln>
        </p:spPr>
      </p:cxnSp>
      <p:sp>
        <p:nvSpPr>
          <p:cNvPr id="8" name="Google Shape;152;p27">
            <a:extLst>
              <a:ext uri="{FF2B5EF4-FFF2-40B4-BE49-F238E27FC236}">
                <a16:creationId xmlns:a16="http://schemas.microsoft.com/office/drawing/2014/main" id="{DCB3930C-B2F0-43B2-993B-E285E8D29B99}"/>
              </a:ext>
            </a:extLst>
          </p:cNvPr>
          <p:cNvSpPr txBox="1">
            <a:spLocks/>
          </p:cNvSpPr>
          <p:nvPr/>
        </p:nvSpPr>
        <p:spPr>
          <a:xfrm>
            <a:off x="6540378" y="4220723"/>
            <a:ext cx="2603622" cy="92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D9D9D9"/>
              </a:buClr>
              <a:buSzPts val="2800"/>
              <a:buFont typeface="Open Sans"/>
              <a:buNone/>
              <a:defRPr sz="1800" b="0" i="0" u="none" strike="noStrike" cap="none">
                <a:solidFill>
                  <a:schemeClr val="lt1"/>
                </a:solidFill>
                <a:latin typeface="Open Sans"/>
                <a:ea typeface="Open Sans"/>
                <a:cs typeface="Open Sans"/>
                <a:sym typeface="Open Sans"/>
              </a:defRPr>
            </a:lvl1pPr>
            <a:lvl2pPr marL="914400" marR="0" lvl="1"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2pPr>
            <a:lvl3pPr marL="1371600" marR="0" lvl="2"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3pPr>
            <a:lvl4pPr marL="1828800" marR="0" lvl="3"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4pPr>
            <a:lvl5pPr marL="2286000" marR="0" lvl="4"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5pPr>
            <a:lvl6pPr marL="2743200" marR="0" lvl="5"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6pPr>
            <a:lvl7pPr marL="3200400" marR="0" lvl="6"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7pPr>
            <a:lvl8pPr marL="3657600" marR="0" lvl="7"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8pPr>
            <a:lvl9pPr marL="4114800" marR="0" lvl="8"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9pPr>
          </a:lstStyle>
          <a:p>
            <a:pPr marL="0" indent="0" algn="r">
              <a:buClr>
                <a:schemeClr val="dk1"/>
              </a:buClr>
              <a:buSzPts val="1100"/>
              <a:buFont typeface="Arial"/>
              <a:buNone/>
            </a:pPr>
            <a:r>
              <a:rPr lang="it-IT" sz="1400" b="1" dirty="0"/>
              <a:t>Carrara Gabriele</a:t>
            </a:r>
            <a:r>
              <a:rPr lang="it-IT" sz="1400" dirty="0"/>
              <a:t> - 814720</a:t>
            </a:r>
          </a:p>
          <a:p>
            <a:pPr marL="0" indent="0" algn="r">
              <a:buClr>
                <a:schemeClr val="dk1"/>
              </a:buClr>
              <a:buSzPts val="1100"/>
              <a:buFont typeface="Arial"/>
              <a:buNone/>
            </a:pPr>
            <a:r>
              <a:rPr lang="it-IT" sz="1400" b="1" dirty="0"/>
              <a:t>Filosa Alberto</a:t>
            </a:r>
            <a:r>
              <a:rPr lang="it-IT" sz="1400" dirty="0"/>
              <a:t> - 815589</a:t>
            </a:r>
          </a:p>
          <a:p>
            <a:pPr marL="0" indent="0" algn="r">
              <a:buClr>
                <a:schemeClr val="dk1"/>
              </a:buClr>
              <a:buSzPts val="1100"/>
              <a:buFont typeface="Arial"/>
              <a:buNone/>
            </a:pPr>
            <a:r>
              <a:rPr lang="it-IT" sz="1400" b="1" dirty="0"/>
              <a:t>Tufano Simone</a:t>
            </a:r>
            <a:r>
              <a:rPr lang="it-IT" sz="1400" dirty="0"/>
              <a:t> - 816984</a:t>
            </a:r>
          </a:p>
          <a:p>
            <a:pPr marL="0" indent="0"/>
            <a:endParaRPr lang="it-IT" dirty="0"/>
          </a:p>
        </p:txBody>
      </p:sp>
      <p:sp>
        <p:nvSpPr>
          <p:cNvPr id="11" name="Google Shape;152;p27">
            <a:extLst>
              <a:ext uri="{FF2B5EF4-FFF2-40B4-BE49-F238E27FC236}">
                <a16:creationId xmlns:a16="http://schemas.microsoft.com/office/drawing/2014/main" id="{3FEE02F7-FE40-476C-83AB-2940E4AAE286}"/>
              </a:ext>
            </a:extLst>
          </p:cNvPr>
          <p:cNvSpPr txBox="1">
            <a:spLocks/>
          </p:cNvSpPr>
          <p:nvPr/>
        </p:nvSpPr>
        <p:spPr>
          <a:xfrm>
            <a:off x="0" y="4372801"/>
            <a:ext cx="2924100" cy="770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D9D9D9"/>
              </a:buClr>
              <a:buSzPts val="2800"/>
              <a:buFont typeface="Open Sans"/>
              <a:buNone/>
              <a:defRPr sz="1800" b="0" i="0" u="none" strike="noStrike" cap="none">
                <a:solidFill>
                  <a:schemeClr val="lt1"/>
                </a:solidFill>
                <a:latin typeface="Open Sans"/>
                <a:ea typeface="Open Sans"/>
                <a:cs typeface="Open Sans"/>
                <a:sym typeface="Open Sans"/>
              </a:defRPr>
            </a:lvl1pPr>
            <a:lvl2pPr marL="914400" marR="0" lvl="1"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2pPr>
            <a:lvl3pPr marL="1371600" marR="0" lvl="2"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3pPr>
            <a:lvl4pPr marL="1828800" marR="0" lvl="3"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4pPr>
            <a:lvl5pPr marL="2286000" marR="0" lvl="4"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5pPr>
            <a:lvl6pPr marL="2743200" marR="0" lvl="5"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6pPr>
            <a:lvl7pPr marL="3200400" marR="0" lvl="6"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7pPr>
            <a:lvl8pPr marL="3657600" marR="0" lvl="7"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8pPr>
            <a:lvl9pPr marL="4114800" marR="0" lvl="8" indent="-317500" algn="ctr" rtl="0">
              <a:lnSpc>
                <a:spcPct val="100000"/>
              </a:lnSpc>
              <a:spcBef>
                <a:spcPts val="0"/>
              </a:spcBef>
              <a:spcAft>
                <a:spcPts val="0"/>
              </a:spcAft>
              <a:buClr>
                <a:srgbClr val="D9D9D9"/>
              </a:buClr>
              <a:buSzPts val="2800"/>
              <a:buFont typeface="Open Sans"/>
              <a:buNone/>
              <a:defRPr sz="2800" b="0" i="0" u="none" strike="noStrike" cap="none">
                <a:solidFill>
                  <a:srgbClr val="D9D9D9"/>
                </a:solidFill>
                <a:latin typeface="Open Sans"/>
                <a:ea typeface="Open Sans"/>
                <a:cs typeface="Open Sans"/>
                <a:sym typeface="Open Sans"/>
              </a:defRPr>
            </a:lvl9pPr>
          </a:lstStyle>
          <a:p>
            <a:pPr marL="0" indent="0" algn="l">
              <a:buClr>
                <a:schemeClr val="dk1"/>
              </a:buClr>
              <a:buSzPts val="1100"/>
              <a:buFont typeface="Arial"/>
              <a:buNone/>
            </a:pPr>
            <a:r>
              <a:rPr lang="it-IT" sz="1600" b="1" dirty="0"/>
              <a:t>Social Media Analytics</a:t>
            </a:r>
          </a:p>
          <a:p>
            <a:pPr marL="0" indent="0" algn="l">
              <a:buClr>
                <a:schemeClr val="dk1"/>
              </a:buClr>
              <a:buSzPts val="1100"/>
              <a:buFont typeface="Arial"/>
              <a:buNone/>
            </a:pPr>
            <a:endParaRPr lang="it-IT" sz="900" b="1" dirty="0"/>
          </a:p>
          <a:p>
            <a:pPr marL="0" indent="0" algn="r">
              <a:buClr>
                <a:schemeClr val="dk1"/>
              </a:buClr>
              <a:buSzPts val="1100"/>
              <a:buFont typeface="Arial"/>
              <a:buNone/>
            </a:pPr>
            <a:r>
              <a:rPr lang="it-IT" sz="1400" dirty="0"/>
              <a:t>A.A. 2020 - 21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5" name="Google Shape;729;p48">
            <a:extLst>
              <a:ext uri="{FF2B5EF4-FFF2-40B4-BE49-F238E27FC236}">
                <a16:creationId xmlns:a16="http://schemas.microsoft.com/office/drawing/2014/main" id="{E485F24E-8B56-413C-9797-E60A0CA765FA}"/>
              </a:ext>
            </a:extLst>
          </p:cNvPr>
          <p:cNvSpPr/>
          <p:nvPr/>
        </p:nvSpPr>
        <p:spPr>
          <a:xfrm>
            <a:off x="5251143" y="896330"/>
            <a:ext cx="3583365" cy="494700"/>
          </a:xfrm>
          <a:prstGeom prst="snip1Rect">
            <a:avLst>
              <a:gd name="adj" fmla="val 5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6" name="Google Shape;730;p48">
            <a:extLst>
              <a:ext uri="{FF2B5EF4-FFF2-40B4-BE49-F238E27FC236}">
                <a16:creationId xmlns:a16="http://schemas.microsoft.com/office/drawing/2014/main" id="{FE535E52-B873-4780-BF35-050E2D7B3434}"/>
              </a:ext>
            </a:extLst>
          </p:cNvPr>
          <p:cNvGraphicFramePr/>
          <p:nvPr>
            <p:extLst>
              <p:ext uri="{D42A27DB-BD31-4B8C-83A1-F6EECF244321}">
                <p14:modId xmlns:p14="http://schemas.microsoft.com/office/powerpoint/2010/main" val="2470966763"/>
              </p:ext>
            </p:extLst>
          </p:nvPr>
        </p:nvGraphicFramePr>
        <p:xfrm>
          <a:off x="5251144" y="931500"/>
          <a:ext cx="3583365" cy="3535650"/>
        </p:xfrm>
        <a:graphic>
          <a:graphicData uri="http://schemas.openxmlformats.org/drawingml/2006/table">
            <a:tbl>
              <a:tblPr>
                <a:noFill/>
                <a:tableStyleId>{B7BEC0F9-C719-440F-9129-C4EF5148DDD7}</a:tableStyleId>
              </a:tblPr>
              <a:tblGrid>
                <a:gridCol w="1868848">
                  <a:extLst>
                    <a:ext uri="{9D8B030D-6E8A-4147-A177-3AD203B41FA5}">
                      <a16:colId xmlns:a16="http://schemas.microsoft.com/office/drawing/2014/main" val="20000"/>
                    </a:ext>
                  </a:extLst>
                </a:gridCol>
                <a:gridCol w="1714517">
                  <a:extLst>
                    <a:ext uri="{9D8B030D-6E8A-4147-A177-3AD203B41FA5}">
                      <a16:colId xmlns:a16="http://schemas.microsoft.com/office/drawing/2014/main" val="20001"/>
                    </a:ext>
                  </a:extLst>
                </a:gridCol>
              </a:tblGrid>
              <a:tr h="298945">
                <a:tc>
                  <a:txBody>
                    <a:bodyPr/>
                    <a:lstStyle/>
                    <a:p>
                      <a:pPr marL="0" lvl="0" indent="0" algn="ctr" rtl="0">
                        <a:spcBef>
                          <a:spcPts val="0"/>
                        </a:spcBef>
                        <a:spcAft>
                          <a:spcPts val="0"/>
                        </a:spcAft>
                        <a:buNone/>
                      </a:pPr>
                      <a:r>
                        <a:rPr lang="en" sz="1600" dirty="0">
                          <a:solidFill>
                            <a:schemeClr val="lt1"/>
                          </a:solidFill>
                          <a:latin typeface="Orbitron Regular"/>
                          <a:ea typeface="Orbitron Regular"/>
                          <a:cs typeface="Orbitron Regular"/>
                          <a:sym typeface="Orbitron Regular"/>
                        </a:rPr>
                        <a:t>Metrica</a:t>
                      </a:r>
                      <a:endParaRPr sz="1600" dirty="0">
                        <a:solidFill>
                          <a:schemeClr val="lt1"/>
                        </a:solidFill>
                        <a:latin typeface="Orbitron Regular"/>
                        <a:ea typeface="Orbitron Regular"/>
                        <a:cs typeface="Orbitron Regular"/>
                        <a:sym typeface="Orbitron Regular"/>
                      </a:endParaRPr>
                    </a:p>
                  </a:txBody>
                  <a:tcPr marL="91425" marR="91425" marT="91425" marB="91425">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lt1"/>
                          </a:solidFill>
                          <a:latin typeface="Orbitron Regular"/>
                          <a:ea typeface="Orbitron Regular"/>
                          <a:cs typeface="Orbitron Regular"/>
                          <a:sym typeface="Orbitron Regular"/>
                        </a:rPr>
                        <a:t>Valore</a:t>
                      </a:r>
                      <a:endParaRPr sz="1600" dirty="0">
                        <a:solidFill>
                          <a:schemeClr val="lt1"/>
                        </a:solidFill>
                        <a:latin typeface="Orbitron Regular"/>
                        <a:ea typeface="Orbitron Regular"/>
                        <a:cs typeface="Orbitron Regular"/>
                        <a:sym typeface="Orbitron Regular"/>
                      </a:endParaRPr>
                    </a:p>
                  </a:txBody>
                  <a:tcPr marL="91425" marR="91425" marT="91425" marB="91425">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err="1">
                          <a:solidFill>
                            <a:schemeClr val="lt1"/>
                          </a:solidFill>
                          <a:latin typeface="Open Sans"/>
                          <a:ea typeface="Open Sans"/>
                          <a:cs typeface="Open Sans"/>
                          <a:sym typeface="Arial"/>
                        </a:rPr>
                        <a:t>Average</a:t>
                      </a:r>
                      <a:r>
                        <a:rPr lang="it-IT" sz="1200" b="0" i="0" u="none" strike="noStrike" cap="none" dirty="0">
                          <a:solidFill>
                            <a:schemeClr val="lt1"/>
                          </a:solidFill>
                          <a:latin typeface="Open Sans"/>
                          <a:ea typeface="Open Sans"/>
                          <a:cs typeface="Open Sans"/>
                          <a:sym typeface="Arial"/>
                        </a:rPr>
                        <a:t> Degree</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1.746</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1"/>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a:solidFill>
                            <a:schemeClr val="lt1"/>
                          </a:solidFill>
                          <a:latin typeface="Open Sans"/>
                          <a:ea typeface="Open Sans"/>
                          <a:cs typeface="Open Sans"/>
                          <a:sym typeface="Arial"/>
                        </a:rPr>
                        <a:t>Network Diameter</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16</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err="1">
                          <a:solidFill>
                            <a:schemeClr val="lt1"/>
                          </a:solidFill>
                          <a:latin typeface="Open Sans"/>
                          <a:ea typeface="Open Sans"/>
                          <a:cs typeface="Open Sans"/>
                          <a:sym typeface="Arial"/>
                        </a:rPr>
                        <a:t>Graph</a:t>
                      </a:r>
                      <a:r>
                        <a:rPr lang="it-IT" sz="1200" b="0" i="0" u="none" strike="noStrike" cap="none" dirty="0">
                          <a:solidFill>
                            <a:schemeClr val="lt1"/>
                          </a:solidFill>
                          <a:latin typeface="Open Sans"/>
                          <a:ea typeface="Open Sans"/>
                          <a:cs typeface="Open Sans"/>
                          <a:sym typeface="Arial"/>
                        </a:rPr>
                        <a:t> </a:t>
                      </a:r>
                      <a:r>
                        <a:rPr lang="it-IT" sz="1200" b="0" i="0" u="none" strike="noStrike" cap="none" dirty="0" err="1">
                          <a:solidFill>
                            <a:schemeClr val="lt1"/>
                          </a:solidFill>
                          <a:latin typeface="Open Sans"/>
                          <a:ea typeface="Open Sans"/>
                          <a:cs typeface="Open Sans"/>
                          <a:sym typeface="Arial"/>
                        </a:rPr>
                        <a:t>Density</a:t>
                      </a:r>
                      <a:endParaRPr lang="it-IT" sz="1200" b="0" i="0" u="none" strike="noStrike" cap="none" dirty="0">
                        <a:solidFill>
                          <a:schemeClr val="lt1"/>
                        </a:solidFill>
                        <a:latin typeface="Open Sans"/>
                        <a:ea typeface="Open Sans"/>
                        <a:cs typeface="Open Sans"/>
                        <a:sym typeface="Arial"/>
                      </a:endParaRP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0.001</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r h="474930">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err="1">
                          <a:solidFill>
                            <a:schemeClr val="lt1"/>
                          </a:solidFill>
                          <a:latin typeface="Open Sans"/>
                          <a:ea typeface="Open Sans"/>
                          <a:cs typeface="Open Sans"/>
                          <a:sym typeface="Arial"/>
                        </a:rPr>
                        <a:t>Average</a:t>
                      </a:r>
                      <a:r>
                        <a:rPr lang="it-IT" sz="1200" b="0" i="0" u="none" strike="noStrike" cap="none" dirty="0">
                          <a:solidFill>
                            <a:schemeClr val="lt1"/>
                          </a:solidFill>
                          <a:latin typeface="Open Sans"/>
                          <a:ea typeface="Open Sans"/>
                          <a:cs typeface="Open Sans"/>
                          <a:sym typeface="Arial"/>
                        </a:rPr>
                        <a:t> Clustering </a:t>
                      </a:r>
                      <a:r>
                        <a:rPr lang="it-IT" sz="1200" b="0" i="0" u="none" strike="noStrike" cap="none" dirty="0" err="1">
                          <a:solidFill>
                            <a:schemeClr val="lt1"/>
                          </a:solidFill>
                          <a:latin typeface="Open Sans"/>
                          <a:ea typeface="Open Sans"/>
                          <a:cs typeface="Open Sans"/>
                          <a:sym typeface="Arial"/>
                        </a:rPr>
                        <a:t>Coefficient</a:t>
                      </a:r>
                      <a:endParaRPr lang="it-IT" sz="1200" b="0" i="0" u="none" strike="noStrike" cap="none" dirty="0">
                        <a:solidFill>
                          <a:schemeClr val="lt1"/>
                        </a:solidFill>
                        <a:latin typeface="Open Sans"/>
                        <a:ea typeface="Open Sans"/>
                        <a:cs typeface="Open Sans"/>
                        <a:sym typeface="Arial"/>
                      </a:endParaRP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0.076</a:t>
                      </a:r>
                    </a:p>
                  </a:txBody>
                  <a:tcPr marL="76200" marR="76200" marT="91440" marB="91440">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extLst>
                  <a:ext uri="{0D108BD9-81ED-4DB2-BD59-A6C34878D82A}">
                    <a16:rowId xmlns:a16="http://schemas.microsoft.com/office/drawing/2014/main" val="10004"/>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a:solidFill>
                            <a:schemeClr val="lt1"/>
                          </a:solidFill>
                          <a:latin typeface="Open Sans"/>
                          <a:ea typeface="Open Sans"/>
                          <a:cs typeface="Open Sans"/>
                          <a:sym typeface="Arial"/>
                        </a:rPr>
                        <a:t>Average Path Length</a:t>
                      </a:r>
                    </a:p>
                  </a:txBody>
                  <a:tcPr marL="76200" marR="76200" marT="91440" marB="91440">
                    <a:lnL w="28575" cap="flat" cmpd="sng">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5.115</a:t>
                      </a:r>
                    </a:p>
                  </a:txBody>
                  <a:tcPr marL="76200" marR="76200" marT="91440" marB="91440">
                    <a:lnL w="28575" cap="flat" cmpd="sng" algn="ctr">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extLst>
                  <a:ext uri="{0D108BD9-81ED-4DB2-BD59-A6C34878D82A}">
                    <a16:rowId xmlns:a16="http://schemas.microsoft.com/office/drawing/2014/main" val="1836415323"/>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a:solidFill>
                            <a:schemeClr val="lt1"/>
                          </a:solidFill>
                          <a:latin typeface="Open Sans"/>
                          <a:ea typeface="Open Sans"/>
                          <a:cs typeface="Open Sans"/>
                          <a:sym typeface="Arial"/>
                        </a:rPr>
                        <a:t>Assortativity Degree</a:t>
                      </a:r>
                    </a:p>
                  </a:txBody>
                  <a:tcPr marL="76200" marR="76200" marT="91440" marB="91440">
                    <a:lnL w="28575" cap="flat" cmpd="sng">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-0.196</a:t>
                      </a:r>
                    </a:p>
                  </a:txBody>
                  <a:tcPr marL="76200" marR="76200" marT="91440" marB="91440">
                    <a:lnL w="28575" cap="flat" cmpd="sng" algn="ctr">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extLst>
                  <a:ext uri="{0D108BD9-81ED-4DB2-BD59-A6C34878D82A}">
                    <a16:rowId xmlns:a16="http://schemas.microsoft.com/office/drawing/2014/main" val="682916391"/>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a:solidFill>
                            <a:schemeClr val="lt1"/>
                          </a:solidFill>
                          <a:latin typeface="Open Sans"/>
                          <a:ea typeface="Open Sans"/>
                          <a:cs typeface="Open Sans"/>
                          <a:sym typeface="Arial"/>
                        </a:rPr>
                        <a:t>Average Degree</a:t>
                      </a:r>
                    </a:p>
                  </a:txBody>
                  <a:tcPr marL="76200" marR="76200" marT="91440" marB="91440">
                    <a:lnL w="28575" cap="flat" cmpd="sng">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1.746</a:t>
                      </a:r>
                    </a:p>
                  </a:txBody>
                  <a:tcPr marL="76200" marR="76200" marT="91440" marB="91440">
                    <a:lnL w="28575" cap="flat" cmpd="sng" algn="ctr">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lgn="ctr">
                      <a:solidFill>
                        <a:schemeClr val="lt1">
                          <a:alpha val="0"/>
                        </a:schemeClr>
                      </a:solidFill>
                      <a:prstDash val="solid"/>
                      <a:round/>
                      <a:headEnd type="none" w="sm" len="sm"/>
                      <a:tailEnd type="none" w="sm" len="sm"/>
                    </a:lnB>
                  </a:tcPr>
                </a:tc>
                <a:extLst>
                  <a:ext uri="{0D108BD9-81ED-4DB2-BD59-A6C34878D82A}">
                    <a16:rowId xmlns:a16="http://schemas.microsoft.com/office/drawing/2014/main" val="2886314938"/>
                  </a:ext>
                </a:extLst>
              </a:tr>
              <a:tr h="322238">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Network </a:t>
                      </a:r>
                      <a:r>
                        <a:rPr lang="it-IT" sz="1200" b="0" i="0" u="none" strike="noStrike" cap="none" dirty="0" err="1">
                          <a:solidFill>
                            <a:schemeClr val="lt1"/>
                          </a:solidFill>
                          <a:latin typeface="Open Sans"/>
                          <a:ea typeface="Open Sans"/>
                          <a:cs typeface="Open Sans"/>
                          <a:sym typeface="Arial"/>
                        </a:rPr>
                        <a:t>Diameter</a:t>
                      </a:r>
                      <a:endParaRPr lang="it-IT" sz="1200" b="0" i="0" u="none" strike="noStrike" cap="none" dirty="0">
                        <a:solidFill>
                          <a:schemeClr val="lt1"/>
                        </a:solidFill>
                        <a:latin typeface="Open Sans"/>
                        <a:ea typeface="Open Sans"/>
                        <a:cs typeface="Open Sans"/>
                        <a:sym typeface="Arial"/>
                      </a:endParaRPr>
                    </a:p>
                  </a:txBody>
                  <a:tcPr marL="76200" marR="76200" marT="91440" marB="91440">
                    <a:lnL w="28575" cap="flat" cmpd="sng">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tc>
                  <a:txBody>
                    <a:bodyPr/>
                    <a:lstStyle/>
                    <a:p>
                      <a:pPr marL="0" marR="0" lvl="0" indent="0" algn="ctr" rtl="0" fontAlgn="t">
                        <a:lnSpc>
                          <a:spcPct val="100000"/>
                        </a:lnSpc>
                        <a:spcBef>
                          <a:spcPts val="0"/>
                        </a:spcBef>
                        <a:spcAft>
                          <a:spcPts val="0"/>
                        </a:spcAft>
                        <a:buClr>
                          <a:schemeClr val="dk1"/>
                        </a:buClr>
                        <a:buSzPts val="1100"/>
                        <a:buFont typeface="Arial"/>
                        <a:buNone/>
                      </a:pPr>
                      <a:r>
                        <a:rPr lang="it-IT" sz="1200" b="0" i="0" u="none" strike="noStrike" cap="none" dirty="0">
                          <a:solidFill>
                            <a:schemeClr val="lt1"/>
                          </a:solidFill>
                          <a:latin typeface="Open Sans"/>
                          <a:ea typeface="Open Sans"/>
                          <a:cs typeface="Open Sans"/>
                          <a:sym typeface="Arial"/>
                        </a:rPr>
                        <a:t>16</a:t>
                      </a:r>
                    </a:p>
                  </a:txBody>
                  <a:tcPr marL="76200" marR="76200" marT="91440" marB="91440">
                    <a:lnL w="28575" cap="flat" cmpd="sng" algn="ctr">
                      <a:solidFill>
                        <a:schemeClr val="lt1">
                          <a:alpha val="0"/>
                        </a:schemeClr>
                      </a:solidFill>
                      <a:prstDash val="solid"/>
                      <a:round/>
                      <a:headEnd type="none" w="sm" len="sm"/>
                      <a:tailEnd type="none" w="sm" len="sm"/>
                    </a:lnL>
                    <a:lnR w="28575" cap="flat" cmpd="sng" algn="ctr">
                      <a:solidFill>
                        <a:schemeClr val="lt1">
                          <a:alpha val="0"/>
                        </a:schemeClr>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2057485163"/>
                  </a:ext>
                </a:extLst>
              </a:tr>
            </a:tbl>
          </a:graphicData>
        </a:graphic>
      </p:graphicFrame>
      <p:sp>
        <p:nvSpPr>
          <p:cNvPr id="4836" name="Google Shape;4836;p57"/>
          <p:cNvSpPr txBox="1">
            <a:spLocks noGrp="1"/>
          </p:cNvSpPr>
          <p:nvPr>
            <p:ph type="title"/>
          </p:nvPr>
        </p:nvSpPr>
        <p:spPr>
          <a:xfrm rot="-5400000">
            <a:off x="-1619426" y="2332651"/>
            <a:ext cx="514350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Social Network Analysis</a:t>
            </a:r>
            <a:endParaRPr dirty="0"/>
          </a:p>
        </p:txBody>
      </p:sp>
      <p:sp>
        <p:nvSpPr>
          <p:cNvPr id="3" name="Segnaposto testo 2">
            <a:extLst>
              <a:ext uri="{FF2B5EF4-FFF2-40B4-BE49-F238E27FC236}">
                <a16:creationId xmlns:a16="http://schemas.microsoft.com/office/drawing/2014/main" id="{2765D6FE-C5A8-4F54-8015-3FE894F1FB9C}"/>
              </a:ext>
            </a:extLst>
          </p:cNvPr>
          <p:cNvSpPr>
            <a:spLocks noGrp="1"/>
          </p:cNvSpPr>
          <p:nvPr>
            <p:ph type="body" idx="1"/>
          </p:nvPr>
        </p:nvSpPr>
        <p:spPr>
          <a:xfrm>
            <a:off x="1842525" y="676350"/>
            <a:ext cx="3334386" cy="3790800"/>
          </a:xfrm>
        </p:spPr>
        <p:txBody>
          <a:bodyPr anchor="ctr"/>
          <a:lstStyle/>
          <a:p>
            <a:pPr marL="457200" lvl="0" indent="-317500" algn="l" rtl="0">
              <a:spcBef>
                <a:spcPts val="0"/>
              </a:spcBef>
              <a:spcAft>
                <a:spcPts val="0"/>
              </a:spcAft>
              <a:buClr>
                <a:schemeClr val="lt1"/>
              </a:buClr>
              <a:buSzPts val="1400"/>
              <a:buChar char="●"/>
            </a:pPr>
            <a:r>
              <a:rPr lang="it-IT" sz="1400" dirty="0">
                <a:solidFill>
                  <a:schemeClr val="lt1"/>
                </a:solidFill>
                <a:uFill>
                  <a:noFill/>
                </a:uFill>
              </a:rPr>
              <a:t>Grafo Diretto costruito tramite le menzioni nei 19’000 Tweet</a:t>
            </a:r>
          </a:p>
          <a:p>
            <a:pPr>
              <a:buClr>
                <a:schemeClr val="lt1"/>
              </a:buClr>
            </a:pPr>
            <a:r>
              <a:rPr lang="it-IT" sz="1400" dirty="0">
                <a:solidFill>
                  <a:schemeClr val="lt1"/>
                </a:solidFill>
                <a:uFill>
                  <a:noFill/>
                </a:uFill>
              </a:rPr>
              <a:t>Numero Nodi: 10’211</a:t>
            </a:r>
          </a:p>
          <a:p>
            <a:pPr>
              <a:buClr>
                <a:schemeClr val="lt1"/>
              </a:buClr>
            </a:pPr>
            <a:r>
              <a:rPr lang="it-IT" sz="1400" dirty="0">
                <a:solidFill>
                  <a:schemeClr val="lt1"/>
                </a:solidFill>
                <a:uFill>
                  <a:noFill/>
                </a:uFill>
              </a:rPr>
              <a:t>Numero Archi: 17’832</a:t>
            </a:r>
          </a:p>
          <a:p>
            <a:pPr>
              <a:buClr>
                <a:schemeClr val="lt1"/>
              </a:buClr>
            </a:pPr>
            <a:r>
              <a:rPr lang="it-IT" sz="1400" dirty="0" err="1">
                <a:solidFill>
                  <a:schemeClr val="lt1"/>
                </a:solidFill>
                <a:uFill>
                  <a:noFill/>
                </a:uFill>
              </a:rPr>
              <a:t>Gephi</a:t>
            </a:r>
            <a:endParaRPr lang="it-IT" sz="1400" dirty="0">
              <a:solidFill>
                <a:schemeClr val="lt1"/>
              </a:solidFill>
              <a:uFill>
                <a:noFill/>
              </a:uFill>
            </a:endParaRPr>
          </a:p>
          <a:p>
            <a:pPr marL="139700" lvl="0" indent="0" algn="l" rtl="0">
              <a:spcBef>
                <a:spcPts val="0"/>
              </a:spcBef>
              <a:spcAft>
                <a:spcPts val="0"/>
              </a:spcAft>
              <a:buClr>
                <a:schemeClr val="lt1"/>
              </a:buClr>
              <a:buSzPts val="1400"/>
              <a:buNone/>
            </a:pPr>
            <a:endParaRPr lang="it-IT" sz="600" dirty="0">
              <a:solidFill>
                <a:schemeClr val="lt1"/>
              </a:solidFill>
              <a:uFill>
                <a:noFill/>
              </a:uFill>
            </a:endParaRPr>
          </a:p>
        </p:txBody>
      </p:sp>
    </p:spTree>
    <p:extLst>
      <p:ext uri="{BB962C8B-B14F-4D97-AF65-F5344CB8AC3E}">
        <p14:creationId xmlns:p14="http://schemas.microsoft.com/office/powerpoint/2010/main" val="3431581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619426" y="2332651"/>
            <a:ext cx="514350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Community Detection</a:t>
            </a:r>
            <a:endParaRPr dirty="0"/>
          </a:p>
        </p:txBody>
      </p:sp>
      <p:pic>
        <p:nvPicPr>
          <p:cNvPr id="7" name="Immagine 6" descr="Immagine che contiene oggetto da esterni&#10;&#10;Descrizione generata automaticamente">
            <a:extLst>
              <a:ext uri="{FF2B5EF4-FFF2-40B4-BE49-F238E27FC236}">
                <a16:creationId xmlns:a16="http://schemas.microsoft.com/office/drawing/2014/main" id="{BE12207E-EF8F-402C-B44C-6F77FF269BCB}"/>
              </a:ext>
            </a:extLst>
          </p:cNvPr>
          <p:cNvPicPr>
            <a:picLocks noChangeAspect="1"/>
          </p:cNvPicPr>
          <p:nvPr/>
        </p:nvPicPr>
        <p:blipFill>
          <a:blip r:embed="rId3"/>
          <a:stretch>
            <a:fillRect/>
          </a:stretch>
        </p:blipFill>
        <p:spPr>
          <a:xfrm>
            <a:off x="1429641" y="429308"/>
            <a:ext cx="7617572" cy="4284884"/>
          </a:xfrm>
          <a:prstGeom prst="rect">
            <a:avLst/>
          </a:prstGeom>
        </p:spPr>
      </p:pic>
    </p:spTree>
    <p:extLst>
      <p:ext uri="{BB962C8B-B14F-4D97-AF65-F5344CB8AC3E}">
        <p14:creationId xmlns:p14="http://schemas.microsoft.com/office/powerpoint/2010/main" val="193642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pic>
        <p:nvPicPr>
          <p:cNvPr id="5" name="Immagine 4" descr="Immagine che contiene testo, luce, rosso, esterni&#10;&#10;Descrizione generata automaticamente">
            <a:extLst>
              <a:ext uri="{FF2B5EF4-FFF2-40B4-BE49-F238E27FC236}">
                <a16:creationId xmlns:a16="http://schemas.microsoft.com/office/drawing/2014/main" id="{53F356EF-FD99-4E4E-B87F-5ADF0F0DAB78}"/>
              </a:ext>
            </a:extLst>
          </p:cNvPr>
          <p:cNvPicPr>
            <a:picLocks noChangeAspect="1"/>
          </p:cNvPicPr>
          <p:nvPr/>
        </p:nvPicPr>
        <p:blipFill>
          <a:blip r:embed="rId3"/>
          <a:stretch>
            <a:fillRect/>
          </a:stretch>
        </p:blipFill>
        <p:spPr>
          <a:xfrm>
            <a:off x="1448971" y="429750"/>
            <a:ext cx="7584637" cy="4284000"/>
          </a:xfrm>
          <a:prstGeom prst="rect">
            <a:avLst/>
          </a:prstGeom>
        </p:spPr>
      </p:pic>
      <p:sp>
        <p:nvSpPr>
          <p:cNvPr id="4836" name="Google Shape;4836;p57"/>
          <p:cNvSpPr txBox="1">
            <a:spLocks noGrp="1"/>
          </p:cNvSpPr>
          <p:nvPr>
            <p:ph type="title"/>
          </p:nvPr>
        </p:nvSpPr>
        <p:spPr>
          <a:xfrm rot="-5400000">
            <a:off x="-1619426" y="2332651"/>
            <a:ext cx="514350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Betweenness Centrality</a:t>
            </a:r>
            <a:endParaRPr dirty="0"/>
          </a:p>
        </p:txBody>
      </p:sp>
    </p:spTree>
    <p:extLst>
      <p:ext uri="{BB962C8B-B14F-4D97-AF65-F5344CB8AC3E}">
        <p14:creationId xmlns:p14="http://schemas.microsoft.com/office/powerpoint/2010/main" val="1252649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5"/>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Conclusioni - 1</a:t>
            </a:r>
            <a:endParaRPr dirty="0"/>
          </a:p>
        </p:txBody>
      </p:sp>
      <p:sp>
        <p:nvSpPr>
          <p:cNvPr id="615" name="Google Shape;615;p45"/>
          <p:cNvSpPr txBox="1">
            <a:spLocks noGrp="1"/>
          </p:cNvSpPr>
          <p:nvPr>
            <p:ph type="subTitle" idx="1"/>
          </p:nvPr>
        </p:nvSpPr>
        <p:spPr>
          <a:xfrm>
            <a:off x="2123405" y="833589"/>
            <a:ext cx="6787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600" dirty="0"/>
              <a:t>Esiste una correlazione tra i risultati ottenuti in pista e l’umore dei Tifosi?</a:t>
            </a:r>
            <a:endParaRPr lang="en-US" sz="1600" dirty="0"/>
          </a:p>
        </p:txBody>
      </p:sp>
      <p:sp>
        <p:nvSpPr>
          <p:cNvPr id="616" name="Google Shape;616;p45"/>
          <p:cNvSpPr txBox="1">
            <a:spLocks noGrp="1"/>
          </p:cNvSpPr>
          <p:nvPr>
            <p:ph type="body" idx="2"/>
          </p:nvPr>
        </p:nvSpPr>
        <p:spPr>
          <a:xfrm>
            <a:off x="2123406" y="1398789"/>
            <a:ext cx="6528224"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dirty="0"/>
              <a:t>Esiste un leggero trend negativo lungo tutta la stagione ed una forte correlazione legata ai risultati in pista tra un Gran Premio e l’altro.</a:t>
            </a:r>
            <a:endParaRPr lang="en-US" dirty="0"/>
          </a:p>
        </p:txBody>
      </p:sp>
      <p:sp>
        <p:nvSpPr>
          <p:cNvPr id="617" name="Google Shape;617;p45"/>
          <p:cNvSpPr txBox="1">
            <a:spLocks noGrp="1"/>
          </p:cNvSpPr>
          <p:nvPr>
            <p:ph type="subTitle" idx="3"/>
          </p:nvPr>
        </p:nvSpPr>
        <p:spPr>
          <a:xfrm>
            <a:off x="2123405" y="2490489"/>
            <a:ext cx="6787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600" dirty="0"/>
              <a:t>Come sono percepiti i due piloti da parte della Community? E la scuderia in generale?</a:t>
            </a:r>
          </a:p>
        </p:txBody>
      </p:sp>
      <p:sp>
        <p:nvSpPr>
          <p:cNvPr id="618" name="Google Shape;618;p45"/>
          <p:cNvSpPr txBox="1">
            <a:spLocks noGrp="1"/>
          </p:cNvSpPr>
          <p:nvPr>
            <p:ph type="body" idx="4"/>
          </p:nvPr>
        </p:nvSpPr>
        <p:spPr>
          <a:xfrm>
            <a:off x="2122242" y="3088825"/>
            <a:ext cx="6787901"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dirty="0"/>
              <a:t>Il preferito della Community è Charles Leclerc, mentre Sebastian Vettel ha avuto una stagione sottotono. La Scuderia Ferrari ha deluso le aspettative per quanto riguarda la costruzione della monoposto, ma durante la stagione non ha commesso grossi errori nelle strategie di gara, quindi ha portato ad un umore lievemente positivo.</a:t>
            </a:r>
            <a:endParaRPr lang="en-US" dirty="0"/>
          </a:p>
        </p:txBody>
      </p:sp>
      <p:sp>
        <p:nvSpPr>
          <p:cNvPr id="621" name="Google Shape;621;p45"/>
          <p:cNvSpPr/>
          <p:nvPr/>
        </p:nvSpPr>
        <p:spPr>
          <a:xfrm>
            <a:off x="1382408" y="950289"/>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45"/>
          <p:cNvSpPr/>
          <p:nvPr/>
        </p:nvSpPr>
        <p:spPr>
          <a:xfrm>
            <a:off x="1381831" y="2647676"/>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magine 6">
            <a:extLst>
              <a:ext uri="{FF2B5EF4-FFF2-40B4-BE49-F238E27FC236}">
                <a16:creationId xmlns:a16="http://schemas.microsoft.com/office/drawing/2014/main" id="{67231D94-AD8F-4F80-BB87-E763DD8F6809}"/>
              </a:ext>
            </a:extLst>
          </p:cNvPr>
          <p:cNvPicPr>
            <a:picLocks noChangeAspect="1"/>
          </p:cNvPicPr>
          <p:nvPr/>
        </p:nvPicPr>
        <p:blipFill>
          <a:blip r:embed="rId3"/>
          <a:stretch>
            <a:fillRect/>
          </a:stretch>
        </p:blipFill>
        <p:spPr>
          <a:xfrm>
            <a:off x="1409130" y="1004889"/>
            <a:ext cx="540000" cy="540000"/>
          </a:xfrm>
          <a:prstGeom prst="rect">
            <a:avLst/>
          </a:prstGeom>
        </p:spPr>
      </p:pic>
      <p:pic>
        <p:nvPicPr>
          <p:cNvPr id="9" name="Immagine 8">
            <a:extLst>
              <a:ext uri="{FF2B5EF4-FFF2-40B4-BE49-F238E27FC236}">
                <a16:creationId xmlns:a16="http://schemas.microsoft.com/office/drawing/2014/main" id="{A01DC3B2-98E2-45BB-A4EC-340F04D9FC00}"/>
              </a:ext>
            </a:extLst>
          </p:cNvPr>
          <p:cNvPicPr>
            <a:picLocks noChangeAspect="1"/>
          </p:cNvPicPr>
          <p:nvPr/>
        </p:nvPicPr>
        <p:blipFill>
          <a:blip r:embed="rId4"/>
          <a:stretch>
            <a:fillRect/>
          </a:stretch>
        </p:blipFill>
        <p:spPr>
          <a:xfrm>
            <a:off x="1408295" y="2716344"/>
            <a:ext cx="540000" cy="540000"/>
          </a:xfrm>
          <a:prstGeom prst="rect">
            <a:avLst/>
          </a:prstGeom>
        </p:spPr>
      </p:pic>
    </p:spTree>
    <p:extLst>
      <p:ext uri="{BB962C8B-B14F-4D97-AF65-F5344CB8AC3E}">
        <p14:creationId xmlns:p14="http://schemas.microsoft.com/office/powerpoint/2010/main" val="190525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5"/>
          <p:cNvSpPr txBox="1">
            <a:spLocks noGrp="1"/>
          </p:cNvSpPr>
          <p:nvPr>
            <p:ph type="title"/>
          </p:nvPr>
        </p:nvSpPr>
        <p:spPr>
          <a:xfrm rot="-5400000">
            <a:off x="-1073275" y="2334725"/>
            <a:ext cx="40512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Conclusioni - 2</a:t>
            </a:r>
            <a:endParaRPr dirty="0"/>
          </a:p>
        </p:txBody>
      </p:sp>
      <p:sp>
        <p:nvSpPr>
          <p:cNvPr id="615" name="Google Shape;615;p45"/>
          <p:cNvSpPr txBox="1">
            <a:spLocks noGrp="1"/>
          </p:cNvSpPr>
          <p:nvPr>
            <p:ph type="subTitle" idx="1"/>
          </p:nvPr>
        </p:nvSpPr>
        <p:spPr>
          <a:xfrm>
            <a:off x="2123405" y="833589"/>
            <a:ext cx="6787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600" dirty="0"/>
              <a:t>Quali sono i personaggi più influenti all’interno del panorama Ferrari su Twitter?</a:t>
            </a:r>
            <a:endParaRPr lang="en-US" sz="1600" dirty="0"/>
          </a:p>
        </p:txBody>
      </p:sp>
      <p:sp>
        <p:nvSpPr>
          <p:cNvPr id="616" name="Google Shape;616;p45"/>
          <p:cNvSpPr txBox="1">
            <a:spLocks noGrp="1"/>
          </p:cNvSpPr>
          <p:nvPr>
            <p:ph type="body" idx="2"/>
          </p:nvPr>
        </p:nvSpPr>
        <p:spPr>
          <a:xfrm>
            <a:off x="2123406" y="1398789"/>
            <a:ext cx="6528224"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dirty="0"/>
              <a:t>Oltre agli account ufficiali della scuderia di Maranello, sono emersi alcuni utenti molto influenti che raggruppano una buona parte di pubblico (</a:t>
            </a:r>
            <a:r>
              <a:rPr lang="it-IT" dirty="0" err="1"/>
              <a:t>deadlinex</a:t>
            </a:r>
            <a:r>
              <a:rPr lang="it-IT" dirty="0"/>
              <a:t> e </a:t>
            </a:r>
            <a:r>
              <a:rPr lang="it-IT" dirty="0" err="1"/>
              <a:t>FormulaHumor</a:t>
            </a:r>
            <a:r>
              <a:rPr lang="it-IT" dirty="0"/>
              <a:t>).</a:t>
            </a:r>
            <a:endParaRPr lang="en-US" dirty="0"/>
          </a:p>
        </p:txBody>
      </p:sp>
      <p:sp>
        <p:nvSpPr>
          <p:cNvPr id="617" name="Google Shape;617;p45"/>
          <p:cNvSpPr txBox="1">
            <a:spLocks noGrp="1"/>
          </p:cNvSpPr>
          <p:nvPr>
            <p:ph type="subTitle" idx="3"/>
          </p:nvPr>
        </p:nvSpPr>
        <p:spPr>
          <a:xfrm>
            <a:off x="2123405" y="2490489"/>
            <a:ext cx="6787901" cy="2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600" dirty="0"/>
              <a:t>Quali strategie potrebbe adottare il Brand per migliorare la comunicazione online?</a:t>
            </a:r>
          </a:p>
        </p:txBody>
      </p:sp>
      <p:sp>
        <p:nvSpPr>
          <p:cNvPr id="618" name="Google Shape;618;p45"/>
          <p:cNvSpPr txBox="1">
            <a:spLocks noGrp="1"/>
          </p:cNvSpPr>
          <p:nvPr>
            <p:ph type="body" idx="4"/>
          </p:nvPr>
        </p:nvSpPr>
        <p:spPr>
          <a:xfrm>
            <a:off x="2122242" y="3088825"/>
            <a:ext cx="6787901" cy="79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dirty="0"/>
              <a:t>Al di là del miglioramento dei risultati in pista, per la comunicazione sui Social si potrebbe pensare ad una collaborazione con i maggiori influencer del settore identificati nella domanda precedente. Questi personaggi, avendo un grande seguito ed essendo importanti nel circolo delle informazioni, potrebbero sicuramente influenzare l’opinione di molti altri utenti.</a:t>
            </a:r>
            <a:endParaRPr lang="en-US" dirty="0"/>
          </a:p>
        </p:txBody>
      </p:sp>
      <p:sp>
        <p:nvSpPr>
          <p:cNvPr id="621" name="Google Shape;621;p45"/>
          <p:cNvSpPr/>
          <p:nvPr/>
        </p:nvSpPr>
        <p:spPr>
          <a:xfrm>
            <a:off x="1382408" y="950289"/>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381831" y="2647676"/>
            <a:ext cx="594600" cy="59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magine 2">
            <a:extLst>
              <a:ext uri="{FF2B5EF4-FFF2-40B4-BE49-F238E27FC236}">
                <a16:creationId xmlns:a16="http://schemas.microsoft.com/office/drawing/2014/main" id="{6C3B6DDF-52D0-424D-A2D7-EDD012467171}"/>
              </a:ext>
            </a:extLst>
          </p:cNvPr>
          <p:cNvPicPr>
            <a:picLocks noChangeAspect="1"/>
          </p:cNvPicPr>
          <p:nvPr/>
        </p:nvPicPr>
        <p:blipFill>
          <a:blip r:embed="rId3"/>
          <a:stretch>
            <a:fillRect/>
          </a:stretch>
        </p:blipFill>
        <p:spPr>
          <a:xfrm>
            <a:off x="1409130" y="991657"/>
            <a:ext cx="540000" cy="540000"/>
          </a:xfrm>
          <a:prstGeom prst="rect">
            <a:avLst/>
          </a:prstGeom>
        </p:spPr>
      </p:pic>
      <p:pic>
        <p:nvPicPr>
          <p:cNvPr id="3074" name="Picture 2" descr="FERRARI - Motor Valley Fest">
            <a:extLst>
              <a:ext uri="{FF2B5EF4-FFF2-40B4-BE49-F238E27FC236}">
                <a16:creationId xmlns:a16="http://schemas.microsoft.com/office/drawing/2014/main" id="{E2F93550-4C5E-41C5-B582-57EC27767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218" y="2650012"/>
            <a:ext cx="981991" cy="59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399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rot="-5400000">
            <a:off x="-1619126" y="2332649"/>
            <a:ext cx="514350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Domande di Ricerca</a:t>
            </a:r>
            <a:endParaRPr dirty="0"/>
          </a:p>
        </p:txBody>
      </p:sp>
      <p:sp>
        <p:nvSpPr>
          <p:cNvPr id="170" name="Google Shape;170;p29"/>
          <p:cNvSpPr txBox="1">
            <a:spLocks noGrp="1"/>
          </p:cNvSpPr>
          <p:nvPr>
            <p:ph type="body" idx="2"/>
          </p:nvPr>
        </p:nvSpPr>
        <p:spPr>
          <a:xfrm>
            <a:off x="2664449" y="392590"/>
            <a:ext cx="4645373"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IT" sz="1600" dirty="0"/>
              <a:t>Esiste una correlazione tra i risultati ottenuti in pista e l’umore dei Tifosi?</a:t>
            </a:r>
            <a:endParaRPr lang="en-US" sz="1600" dirty="0"/>
          </a:p>
        </p:txBody>
      </p:sp>
      <p:sp>
        <p:nvSpPr>
          <p:cNvPr id="172" name="Google Shape;172;p29"/>
          <p:cNvSpPr txBox="1">
            <a:spLocks noGrp="1"/>
          </p:cNvSpPr>
          <p:nvPr>
            <p:ph type="body" idx="4"/>
          </p:nvPr>
        </p:nvSpPr>
        <p:spPr>
          <a:xfrm>
            <a:off x="2664449" y="1558408"/>
            <a:ext cx="4645371"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600" dirty="0"/>
              <a:t>Come sono percepiti i due piloti da parte della Community? E la scuderia in generale?</a:t>
            </a:r>
            <a:endParaRPr sz="1600" dirty="0"/>
          </a:p>
        </p:txBody>
      </p:sp>
      <p:sp>
        <p:nvSpPr>
          <p:cNvPr id="174" name="Google Shape;174;p29"/>
          <p:cNvSpPr txBox="1">
            <a:spLocks noGrp="1"/>
          </p:cNvSpPr>
          <p:nvPr>
            <p:ph type="body" idx="6"/>
          </p:nvPr>
        </p:nvSpPr>
        <p:spPr>
          <a:xfrm>
            <a:off x="2664449" y="2724226"/>
            <a:ext cx="4645372" cy="7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600" dirty="0"/>
              <a:t>Quali sono i personaggi più influenti all’interno del panorama Ferrari su Twitter?</a:t>
            </a:r>
            <a:endParaRPr sz="1600" dirty="0"/>
          </a:p>
        </p:txBody>
      </p:sp>
      <p:sp>
        <p:nvSpPr>
          <p:cNvPr id="176" name="Google Shape;176;p29"/>
          <p:cNvSpPr txBox="1">
            <a:spLocks noGrp="1"/>
          </p:cNvSpPr>
          <p:nvPr>
            <p:ph type="body" idx="8"/>
          </p:nvPr>
        </p:nvSpPr>
        <p:spPr>
          <a:xfrm>
            <a:off x="2664449" y="3888576"/>
            <a:ext cx="4645371" cy="73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it-IT" sz="1600" dirty="0"/>
              <a:t>Quali strategie potrebbe adottare il Brand per migliorare la comunicazione online?</a:t>
            </a:r>
            <a:endParaRPr lang="en-US" sz="1600" dirty="0"/>
          </a:p>
        </p:txBody>
      </p:sp>
      <p:sp>
        <p:nvSpPr>
          <p:cNvPr id="181" name="Google Shape;181;p29"/>
          <p:cNvSpPr txBox="1">
            <a:spLocks noGrp="1"/>
          </p:cNvSpPr>
          <p:nvPr>
            <p:ph type="title" idx="16"/>
          </p:nvPr>
        </p:nvSpPr>
        <p:spPr>
          <a:xfrm>
            <a:off x="1609349" y="538099"/>
            <a:ext cx="10551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2" name="Google Shape;182;p29"/>
          <p:cNvSpPr txBox="1">
            <a:spLocks noGrp="1"/>
          </p:cNvSpPr>
          <p:nvPr>
            <p:ph type="title" idx="17"/>
          </p:nvPr>
        </p:nvSpPr>
        <p:spPr>
          <a:xfrm>
            <a:off x="1586192" y="1700407"/>
            <a:ext cx="10551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3" name="Google Shape;183;p29"/>
          <p:cNvSpPr txBox="1">
            <a:spLocks noGrp="1"/>
          </p:cNvSpPr>
          <p:nvPr>
            <p:ph type="title" idx="18"/>
          </p:nvPr>
        </p:nvSpPr>
        <p:spPr>
          <a:xfrm>
            <a:off x="1586192" y="2870776"/>
            <a:ext cx="10551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84" name="Google Shape;184;p29"/>
          <p:cNvSpPr txBox="1">
            <a:spLocks noGrp="1"/>
          </p:cNvSpPr>
          <p:nvPr>
            <p:ph type="title" idx="19"/>
          </p:nvPr>
        </p:nvSpPr>
        <p:spPr>
          <a:xfrm>
            <a:off x="1609349" y="4035126"/>
            <a:ext cx="1055100" cy="43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1"/>
          <p:cNvSpPr txBox="1">
            <a:spLocks noGrp="1"/>
          </p:cNvSpPr>
          <p:nvPr>
            <p:ph type="title"/>
          </p:nvPr>
        </p:nvSpPr>
        <p:spPr>
          <a:xfrm rot="-5400000">
            <a:off x="-989125" y="2243600"/>
            <a:ext cx="4058100" cy="65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Pipeline</a:t>
            </a:r>
            <a:endParaRPr dirty="0"/>
          </a:p>
        </p:txBody>
      </p:sp>
      <p:sp>
        <p:nvSpPr>
          <p:cNvPr id="764" name="Google Shape;764;p51"/>
          <p:cNvSpPr txBox="1">
            <a:spLocks noGrp="1"/>
          </p:cNvSpPr>
          <p:nvPr>
            <p:ph type="subTitle" idx="4294967295"/>
          </p:nvPr>
        </p:nvSpPr>
        <p:spPr>
          <a:xfrm>
            <a:off x="1490512" y="1124417"/>
            <a:ext cx="1946100" cy="7098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latin typeface="Orbitron Regular"/>
                <a:ea typeface="Orbitron Regular"/>
                <a:cs typeface="Orbitron Regular"/>
                <a:sym typeface="Orbitron Regular"/>
              </a:rPr>
              <a:t>Costruzione Dataset</a:t>
            </a:r>
            <a:endParaRPr sz="1800" dirty="0">
              <a:latin typeface="Orbitron Regular"/>
              <a:ea typeface="Orbitron Regular"/>
              <a:cs typeface="Orbitron Regular"/>
              <a:sym typeface="Orbitron Regular"/>
            </a:endParaRPr>
          </a:p>
        </p:txBody>
      </p:sp>
      <p:sp>
        <p:nvSpPr>
          <p:cNvPr id="766" name="Google Shape;766;p51"/>
          <p:cNvSpPr txBox="1">
            <a:spLocks noGrp="1"/>
          </p:cNvSpPr>
          <p:nvPr>
            <p:ph type="subTitle" idx="4294967295"/>
          </p:nvPr>
        </p:nvSpPr>
        <p:spPr>
          <a:xfrm>
            <a:off x="3135183" y="3251516"/>
            <a:ext cx="1946100" cy="74101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t-IT" sz="1800" dirty="0">
                <a:latin typeface="Orbitron Regular"/>
                <a:ea typeface="Orbitron Regular"/>
                <a:cs typeface="Orbitron Regular"/>
                <a:sym typeface="Orbitron Regular"/>
              </a:rPr>
              <a:t>Sentiment Analysis</a:t>
            </a:r>
          </a:p>
        </p:txBody>
      </p:sp>
      <p:sp>
        <p:nvSpPr>
          <p:cNvPr id="768" name="Google Shape;768;p51"/>
          <p:cNvSpPr txBox="1">
            <a:spLocks noGrp="1"/>
          </p:cNvSpPr>
          <p:nvPr>
            <p:ph type="subTitle" idx="4294967295"/>
          </p:nvPr>
        </p:nvSpPr>
        <p:spPr>
          <a:xfrm>
            <a:off x="4813146" y="938543"/>
            <a:ext cx="1946100" cy="89574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t-IT" sz="1800" dirty="0">
                <a:latin typeface="Orbitron Regular"/>
                <a:ea typeface="Orbitron Regular"/>
                <a:cs typeface="Orbitron Regular"/>
                <a:sym typeface="Orbitron Regular"/>
              </a:rPr>
              <a:t>Social Network Analysis</a:t>
            </a:r>
          </a:p>
        </p:txBody>
      </p:sp>
      <p:sp>
        <p:nvSpPr>
          <p:cNvPr id="770" name="Google Shape;770;p51"/>
          <p:cNvSpPr txBox="1">
            <a:spLocks noGrp="1"/>
          </p:cNvSpPr>
          <p:nvPr>
            <p:ph type="subTitle" idx="4294967295"/>
          </p:nvPr>
        </p:nvSpPr>
        <p:spPr>
          <a:xfrm>
            <a:off x="6326712" y="3251516"/>
            <a:ext cx="2251433" cy="7410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dirty="0">
                <a:latin typeface="Orbitron Regular"/>
                <a:ea typeface="Orbitron Regular"/>
                <a:cs typeface="Orbitron Regular"/>
                <a:sym typeface="Orbitron Regular"/>
              </a:rPr>
              <a:t>Visualizzazione Risultati</a:t>
            </a:r>
          </a:p>
        </p:txBody>
      </p:sp>
      <p:grpSp>
        <p:nvGrpSpPr>
          <p:cNvPr id="772" name="Google Shape;772;p51"/>
          <p:cNvGrpSpPr/>
          <p:nvPr/>
        </p:nvGrpSpPr>
        <p:grpSpPr>
          <a:xfrm>
            <a:off x="2042844" y="1871017"/>
            <a:ext cx="5820704" cy="1352648"/>
            <a:chOff x="3512551" y="2358282"/>
            <a:chExt cx="1597032" cy="378649"/>
          </a:xfrm>
        </p:grpSpPr>
        <p:grpSp>
          <p:nvGrpSpPr>
            <p:cNvPr id="773" name="Google Shape;773;p51"/>
            <p:cNvGrpSpPr/>
            <p:nvPr/>
          </p:nvGrpSpPr>
          <p:grpSpPr>
            <a:xfrm>
              <a:off x="3738198" y="2553002"/>
              <a:ext cx="1145834" cy="117"/>
              <a:chOff x="3738198" y="2553002"/>
              <a:chExt cx="1145834" cy="117"/>
            </a:xfrm>
          </p:grpSpPr>
          <p:cxnSp>
            <p:nvCxnSpPr>
              <p:cNvPr id="774" name="Google Shape;774;p51"/>
              <p:cNvCxnSpPr/>
              <p:nvPr/>
            </p:nvCxnSpPr>
            <p:spPr>
              <a:xfrm>
                <a:off x="4195395" y="2553002"/>
                <a:ext cx="231600" cy="0"/>
              </a:xfrm>
              <a:prstGeom prst="straightConnector1">
                <a:avLst/>
              </a:prstGeom>
              <a:noFill/>
              <a:ln w="28575" cap="flat" cmpd="sng">
                <a:solidFill>
                  <a:schemeClr val="lt1"/>
                </a:solidFill>
                <a:prstDash val="solid"/>
                <a:round/>
                <a:headEnd type="none" w="med" len="med"/>
                <a:tailEnd type="none" w="med" len="med"/>
              </a:ln>
            </p:spPr>
          </p:cxnSp>
          <p:cxnSp>
            <p:nvCxnSpPr>
              <p:cNvPr id="775" name="Google Shape;775;p51"/>
              <p:cNvCxnSpPr/>
              <p:nvPr/>
            </p:nvCxnSpPr>
            <p:spPr>
              <a:xfrm>
                <a:off x="4652432" y="2553002"/>
                <a:ext cx="231600" cy="0"/>
              </a:xfrm>
              <a:prstGeom prst="straightConnector1">
                <a:avLst/>
              </a:prstGeom>
              <a:noFill/>
              <a:ln w="28575" cap="flat" cmpd="sng">
                <a:solidFill>
                  <a:schemeClr val="lt1"/>
                </a:solidFill>
                <a:prstDash val="solid"/>
                <a:round/>
                <a:headEnd type="none" w="med" len="med"/>
                <a:tailEnd type="none" w="med" len="med"/>
              </a:ln>
            </p:spPr>
          </p:cxnSp>
          <p:cxnSp>
            <p:nvCxnSpPr>
              <p:cNvPr id="776" name="Google Shape;776;p51"/>
              <p:cNvCxnSpPr>
                <a:stCxn id="777" idx="6"/>
                <a:endCxn id="778" idx="2"/>
              </p:cNvCxnSpPr>
              <p:nvPr/>
            </p:nvCxnSpPr>
            <p:spPr>
              <a:xfrm>
                <a:off x="3738198" y="2553118"/>
                <a:ext cx="231300" cy="0"/>
              </a:xfrm>
              <a:prstGeom prst="straightConnector1">
                <a:avLst/>
              </a:prstGeom>
              <a:noFill/>
              <a:ln w="28575" cap="flat" cmpd="sng">
                <a:solidFill>
                  <a:schemeClr val="lt1"/>
                </a:solidFill>
                <a:prstDash val="solid"/>
                <a:round/>
                <a:headEnd type="none" w="med" len="med"/>
                <a:tailEnd type="none" w="med" len="med"/>
              </a:ln>
            </p:spPr>
          </p:cxnSp>
        </p:grpSp>
        <p:grpSp>
          <p:nvGrpSpPr>
            <p:cNvPr id="779" name="Google Shape;779;p51"/>
            <p:cNvGrpSpPr/>
            <p:nvPr/>
          </p:nvGrpSpPr>
          <p:grpSpPr>
            <a:xfrm>
              <a:off x="3969644" y="2440153"/>
              <a:ext cx="225900" cy="296779"/>
              <a:chOff x="3969644" y="2440153"/>
              <a:chExt cx="225900" cy="296779"/>
            </a:xfrm>
          </p:grpSpPr>
          <p:cxnSp>
            <p:nvCxnSpPr>
              <p:cNvPr id="780" name="Google Shape;780;p51"/>
              <p:cNvCxnSpPr/>
              <p:nvPr/>
            </p:nvCxnSpPr>
            <p:spPr>
              <a:xfrm>
                <a:off x="4082390" y="2637031"/>
                <a:ext cx="0" cy="99900"/>
              </a:xfrm>
              <a:prstGeom prst="straightConnector1">
                <a:avLst/>
              </a:prstGeom>
              <a:noFill/>
              <a:ln w="28575" cap="flat" cmpd="sng">
                <a:solidFill>
                  <a:schemeClr val="lt1"/>
                </a:solidFill>
                <a:prstDash val="solid"/>
                <a:round/>
                <a:headEnd type="none" w="med" len="med"/>
                <a:tailEnd type="none" w="med" len="med"/>
              </a:ln>
            </p:spPr>
          </p:cxnSp>
          <p:sp>
            <p:nvSpPr>
              <p:cNvPr id="778" name="Google Shape;778;p51"/>
              <p:cNvSpPr/>
              <p:nvPr/>
            </p:nvSpPr>
            <p:spPr>
              <a:xfrm>
                <a:off x="3969644" y="2440153"/>
                <a:ext cx="225900" cy="2259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3998471" y="2468982"/>
                <a:ext cx="168300" cy="1683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1"/>
            <p:cNvGrpSpPr/>
            <p:nvPr/>
          </p:nvGrpSpPr>
          <p:grpSpPr>
            <a:xfrm>
              <a:off x="4426818" y="2358282"/>
              <a:ext cx="225600" cy="307471"/>
              <a:chOff x="4426818" y="2358282"/>
              <a:chExt cx="225600" cy="307471"/>
            </a:xfrm>
          </p:grpSpPr>
          <p:cxnSp>
            <p:nvCxnSpPr>
              <p:cNvPr id="783" name="Google Shape;783;p51"/>
              <p:cNvCxnSpPr>
                <a:stCxn id="784" idx="0"/>
              </p:cNvCxnSpPr>
              <p:nvPr/>
            </p:nvCxnSpPr>
            <p:spPr>
              <a:xfrm rot="10800000">
                <a:off x="4539644" y="2358282"/>
                <a:ext cx="0" cy="110700"/>
              </a:xfrm>
              <a:prstGeom prst="straightConnector1">
                <a:avLst/>
              </a:prstGeom>
              <a:noFill/>
              <a:ln w="28575" cap="flat" cmpd="sng">
                <a:solidFill>
                  <a:schemeClr val="lt1"/>
                </a:solidFill>
                <a:prstDash val="solid"/>
                <a:round/>
                <a:headEnd type="none" w="med" len="med"/>
                <a:tailEnd type="none" w="med" len="med"/>
              </a:ln>
            </p:spPr>
          </p:cxnSp>
          <p:sp>
            <p:nvSpPr>
              <p:cNvPr id="785" name="Google Shape;785;p51"/>
              <p:cNvSpPr/>
              <p:nvPr/>
            </p:nvSpPr>
            <p:spPr>
              <a:xfrm>
                <a:off x="4426818" y="2440153"/>
                <a:ext cx="225600" cy="225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4455644" y="2468982"/>
                <a:ext cx="168000" cy="168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1"/>
            <p:cNvGrpSpPr/>
            <p:nvPr/>
          </p:nvGrpSpPr>
          <p:grpSpPr>
            <a:xfrm>
              <a:off x="4883984" y="2440153"/>
              <a:ext cx="225600" cy="296479"/>
              <a:chOff x="4883984" y="2440153"/>
              <a:chExt cx="225600" cy="296479"/>
            </a:xfrm>
          </p:grpSpPr>
          <p:cxnSp>
            <p:nvCxnSpPr>
              <p:cNvPr id="787" name="Google Shape;787;p51"/>
              <p:cNvCxnSpPr/>
              <p:nvPr/>
            </p:nvCxnSpPr>
            <p:spPr>
              <a:xfrm>
                <a:off x="4996858" y="2637031"/>
                <a:ext cx="0" cy="99600"/>
              </a:xfrm>
              <a:prstGeom prst="straightConnector1">
                <a:avLst/>
              </a:prstGeom>
              <a:noFill/>
              <a:ln w="28575" cap="flat" cmpd="sng">
                <a:solidFill>
                  <a:schemeClr val="lt1"/>
                </a:solidFill>
                <a:prstDash val="solid"/>
                <a:round/>
                <a:headEnd type="none" w="med" len="med"/>
                <a:tailEnd type="none" w="med" len="med"/>
              </a:ln>
            </p:spPr>
          </p:cxnSp>
          <p:sp>
            <p:nvSpPr>
              <p:cNvPr id="788" name="Google Shape;788;p51"/>
              <p:cNvSpPr/>
              <p:nvPr/>
            </p:nvSpPr>
            <p:spPr>
              <a:xfrm>
                <a:off x="4883984" y="2440153"/>
                <a:ext cx="225600" cy="225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4912810" y="2468982"/>
                <a:ext cx="168000" cy="168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1"/>
            <p:cNvGrpSpPr/>
            <p:nvPr/>
          </p:nvGrpSpPr>
          <p:grpSpPr>
            <a:xfrm>
              <a:off x="3512551" y="2358356"/>
              <a:ext cx="225647" cy="307629"/>
              <a:chOff x="2182679" y="2005014"/>
              <a:chExt cx="792300" cy="1080158"/>
            </a:xfrm>
          </p:grpSpPr>
          <p:cxnSp>
            <p:nvCxnSpPr>
              <p:cNvPr id="791" name="Google Shape;791;p51"/>
              <p:cNvCxnSpPr>
                <a:stCxn id="792" idx="0"/>
              </p:cNvCxnSpPr>
              <p:nvPr/>
            </p:nvCxnSpPr>
            <p:spPr>
              <a:xfrm rot="10800000">
                <a:off x="2578961" y="2005014"/>
                <a:ext cx="0" cy="388800"/>
              </a:xfrm>
              <a:prstGeom prst="straightConnector1">
                <a:avLst/>
              </a:prstGeom>
              <a:noFill/>
              <a:ln w="28575" cap="flat" cmpd="sng">
                <a:solidFill>
                  <a:schemeClr val="lt1"/>
                </a:solidFill>
                <a:prstDash val="solid"/>
                <a:round/>
                <a:headEnd type="none" w="med" len="med"/>
                <a:tailEnd type="none" w="med" len="med"/>
              </a:ln>
            </p:spPr>
          </p:cxnSp>
          <p:sp>
            <p:nvSpPr>
              <p:cNvPr id="777" name="Google Shape;777;p51"/>
              <p:cNvSpPr/>
              <p:nvPr/>
            </p:nvSpPr>
            <p:spPr>
              <a:xfrm>
                <a:off x="2182679" y="2292572"/>
                <a:ext cx="792300" cy="792600"/>
              </a:xfrm>
              <a:prstGeom prst="ellipse">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2283911" y="2393814"/>
                <a:ext cx="590100" cy="5901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Immagine 2">
            <a:extLst>
              <a:ext uri="{FF2B5EF4-FFF2-40B4-BE49-F238E27FC236}">
                <a16:creationId xmlns:a16="http://schemas.microsoft.com/office/drawing/2014/main" id="{BFB914CD-E4AB-4878-B754-AA5BF69BA2E7}"/>
              </a:ext>
            </a:extLst>
          </p:cNvPr>
          <p:cNvPicPr>
            <a:picLocks noChangeAspect="1"/>
          </p:cNvPicPr>
          <p:nvPr/>
        </p:nvPicPr>
        <p:blipFill>
          <a:blip r:embed="rId3"/>
          <a:stretch>
            <a:fillRect/>
          </a:stretch>
        </p:blipFill>
        <p:spPr>
          <a:xfrm>
            <a:off x="2249528" y="2359440"/>
            <a:ext cx="414000" cy="414000"/>
          </a:xfrm>
          <a:prstGeom prst="rect">
            <a:avLst/>
          </a:prstGeom>
        </p:spPr>
      </p:pic>
      <p:pic>
        <p:nvPicPr>
          <p:cNvPr id="5" name="Immagine 4">
            <a:extLst>
              <a:ext uri="{FF2B5EF4-FFF2-40B4-BE49-F238E27FC236}">
                <a16:creationId xmlns:a16="http://schemas.microsoft.com/office/drawing/2014/main" id="{B49FB6DE-3489-4A1B-A6CE-FAAD3F40FBB4}"/>
              </a:ext>
            </a:extLst>
          </p:cNvPr>
          <p:cNvPicPr>
            <a:picLocks noChangeAspect="1"/>
          </p:cNvPicPr>
          <p:nvPr/>
        </p:nvPicPr>
        <p:blipFill>
          <a:blip r:embed="rId4"/>
          <a:stretch>
            <a:fillRect/>
          </a:stretch>
        </p:blipFill>
        <p:spPr>
          <a:xfrm>
            <a:off x="3912839" y="2380322"/>
            <a:ext cx="414000" cy="414000"/>
          </a:xfrm>
          <a:prstGeom prst="rect">
            <a:avLst/>
          </a:prstGeom>
        </p:spPr>
      </p:pic>
      <p:pic>
        <p:nvPicPr>
          <p:cNvPr id="7" name="Immagine 6">
            <a:extLst>
              <a:ext uri="{FF2B5EF4-FFF2-40B4-BE49-F238E27FC236}">
                <a16:creationId xmlns:a16="http://schemas.microsoft.com/office/drawing/2014/main" id="{25FCAB07-0E72-4309-8E2F-1ED683AAEC29}"/>
              </a:ext>
            </a:extLst>
          </p:cNvPr>
          <p:cNvPicPr>
            <a:picLocks noChangeAspect="1"/>
          </p:cNvPicPr>
          <p:nvPr/>
        </p:nvPicPr>
        <p:blipFill>
          <a:blip r:embed="rId5"/>
          <a:stretch>
            <a:fillRect/>
          </a:stretch>
        </p:blipFill>
        <p:spPr>
          <a:xfrm>
            <a:off x="5579728" y="2359440"/>
            <a:ext cx="414000" cy="414000"/>
          </a:xfrm>
          <a:prstGeom prst="rect">
            <a:avLst/>
          </a:prstGeom>
        </p:spPr>
      </p:pic>
      <p:pic>
        <p:nvPicPr>
          <p:cNvPr id="9" name="Immagine 8">
            <a:extLst>
              <a:ext uri="{FF2B5EF4-FFF2-40B4-BE49-F238E27FC236}">
                <a16:creationId xmlns:a16="http://schemas.microsoft.com/office/drawing/2014/main" id="{94D4FAA7-525C-4CE9-92FB-D06575641EC3}"/>
              </a:ext>
            </a:extLst>
          </p:cNvPr>
          <p:cNvPicPr>
            <a:picLocks noChangeAspect="1"/>
          </p:cNvPicPr>
          <p:nvPr/>
        </p:nvPicPr>
        <p:blipFill>
          <a:blip r:embed="rId6"/>
          <a:stretch>
            <a:fillRect/>
          </a:stretch>
        </p:blipFill>
        <p:spPr>
          <a:xfrm>
            <a:off x="7245428" y="2377672"/>
            <a:ext cx="414000" cy="414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185609" y="2222391"/>
            <a:ext cx="4275868"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Costruzione Dataset</a:t>
            </a:r>
            <a:endParaRPr dirty="0"/>
          </a:p>
        </p:txBody>
      </p:sp>
      <p:sp>
        <p:nvSpPr>
          <p:cNvPr id="4837" name="Google Shape;4837;p57"/>
          <p:cNvSpPr txBox="1">
            <a:spLocks noGrp="1"/>
          </p:cNvSpPr>
          <p:nvPr>
            <p:ph type="body" idx="1"/>
          </p:nvPr>
        </p:nvSpPr>
        <p:spPr>
          <a:xfrm>
            <a:off x="1378106" y="603464"/>
            <a:ext cx="6602100" cy="3790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it-IT" sz="1800" b="1" dirty="0">
                <a:solidFill>
                  <a:schemeClr val="lt1"/>
                </a:solidFill>
              </a:rPr>
              <a:t>TWITTER</a:t>
            </a:r>
          </a:p>
          <a:p>
            <a:pPr marL="457200" lvl="0" indent="-317500" algn="l" rtl="0">
              <a:spcBef>
                <a:spcPts val="0"/>
              </a:spcBef>
              <a:spcAft>
                <a:spcPts val="0"/>
              </a:spcAft>
              <a:buClr>
                <a:schemeClr val="lt1"/>
              </a:buClr>
              <a:buSzPts val="1400"/>
              <a:buChar char="●"/>
            </a:pPr>
            <a:r>
              <a:rPr lang="it-IT" sz="1600" dirty="0" err="1">
                <a:solidFill>
                  <a:schemeClr val="lt1"/>
                </a:solidFill>
                <a:uFill>
                  <a:noFill/>
                </a:uFill>
              </a:rPr>
              <a:t>Snscrape</a:t>
            </a:r>
            <a:endParaRPr lang="it-IT" sz="1600" dirty="0">
              <a:solidFill>
                <a:schemeClr val="lt1"/>
              </a:solidFill>
            </a:endParaRPr>
          </a:p>
          <a:p>
            <a:pPr marL="457200" lvl="0" indent="-317500" algn="l" rtl="0">
              <a:spcBef>
                <a:spcPts val="0"/>
              </a:spcBef>
              <a:spcAft>
                <a:spcPts val="0"/>
              </a:spcAft>
              <a:buClr>
                <a:schemeClr val="lt1"/>
              </a:buClr>
              <a:buSzPts val="1400"/>
              <a:buChar char="●"/>
            </a:pPr>
            <a:r>
              <a:rPr lang="it-IT" sz="1600" dirty="0">
                <a:solidFill>
                  <a:schemeClr val="hlink"/>
                </a:solidFill>
                <a:uFill>
                  <a:noFill/>
                </a:uFill>
              </a:rPr>
              <a:t>1000 tweet per Gran Premio per ciascun </a:t>
            </a:r>
            <a:r>
              <a:rPr lang="it-IT" sz="1600" dirty="0" err="1">
                <a:solidFill>
                  <a:schemeClr val="hlink"/>
                </a:solidFill>
                <a:uFill>
                  <a:noFill/>
                </a:uFill>
              </a:rPr>
              <a:t>Topic</a:t>
            </a:r>
            <a:endParaRPr lang="it-IT" sz="1600" dirty="0">
              <a:solidFill>
                <a:schemeClr val="hlink"/>
              </a:solidFill>
              <a:uFill>
                <a:noFill/>
              </a:uFill>
            </a:endParaRPr>
          </a:p>
          <a:p>
            <a:pPr marL="457200" lvl="0" indent="-317500" algn="l" rtl="0">
              <a:spcBef>
                <a:spcPts val="0"/>
              </a:spcBef>
              <a:spcAft>
                <a:spcPts val="0"/>
              </a:spcAft>
              <a:buClr>
                <a:schemeClr val="lt1"/>
              </a:buClr>
              <a:buSzPts val="1400"/>
              <a:buChar char="●"/>
            </a:pPr>
            <a:r>
              <a:rPr lang="it-IT" sz="1600" dirty="0" err="1">
                <a:solidFill>
                  <a:schemeClr val="hlink"/>
                </a:solidFill>
                <a:uFill>
                  <a:noFill/>
                </a:uFill>
              </a:rPr>
              <a:t>Topic</a:t>
            </a:r>
            <a:r>
              <a:rPr lang="it-IT" sz="1600" dirty="0">
                <a:solidFill>
                  <a:schemeClr val="hlink"/>
                </a:solidFill>
                <a:uFill>
                  <a:noFill/>
                </a:uFill>
              </a:rPr>
              <a:t>: Vettel, Leclerc, Ferrari, </a:t>
            </a:r>
            <a:r>
              <a:rPr lang="it-IT" sz="1600" dirty="0" err="1">
                <a:solidFill>
                  <a:schemeClr val="hlink"/>
                </a:solidFill>
                <a:uFill>
                  <a:noFill/>
                </a:uFill>
              </a:rPr>
              <a:t>EssereFerrari</a:t>
            </a:r>
            <a:endParaRPr lang="it-IT" sz="1800" dirty="0">
              <a:solidFill>
                <a:schemeClr val="lt1"/>
              </a:solidFill>
              <a:uFill>
                <a:noFill/>
              </a:uFill>
            </a:endParaRPr>
          </a:p>
          <a:p>
            <a:pPr marL="0" lvl="0" indent="0" algn="l" rtl="0">
              <a:spcBef>
                <a:spcPts val="0"/>
              </a:spcBef>
              <a:spcAft>
                <a:spcPts val="0"/>
              </a:spcAft>
              <a:buClr>
                <a:schemeClr val="dk1"/>
              </a:buClr>
              <a:buSzPts val="1100"/>
              <a:buFont typeface="Arial"/>
              <a:buNone/>
            </a:pPr>
            <a:endParaRPr lang="en" sz="1600" b="1" dirty="0">
              <a:solidFill>
                <a:schemeClr val="lt1"/>
              </a:solidFill>
            </a:endParaRPr>
          </a:p>
          <a:p>
            <a:pPr marL="0" lvl="0" indent="0" algn="l" rtl="0">
              <a:spcBef>
                <a:spcPts val="0"/>
              </a:spcBef>
              <a:spcAft>
                <a:spcPts val="0"/>
              </a:spcAft>
              <a:buClr>
                <a:schemeClr val="dk1"/>
              </a:buClr>
              <a:buSzPts val="1100"/>
              <a:buFont typeface="Arial"/>
              <a:buNone/>
            </a:pPr>
            <a:r>
              <a:rPr lang="en" sz="1600" b="1" dirty="0">
                <a:solidFill>
                  <a:schemeClr val="lt1"/>
                </a:solidFill>
              </a:rPr>
              <a:t>RISULTATI IN GARA</a:t>
            </a:r>
            <a:endParaRPr sz="1600" b="1" dirty="0">
              <a:solidFill>
                <a:schemeClr val="lt1"/>
              </a:solidFill>
            </a:endParaRPr>
          </a:p>
          <a:p>
            <a:pPr marL="457200" lvl="0" indent="-317500" algn="l" rtl="0">
              <a:lnSpc>
                <a:spcPct val="200000"/>
              </a:lnSpc>
              <a:spcBef>
                <a:spcPts val="0"/>
              </a:spcBef>
              <a:spcAft>
                <a:spcPts val="0"/>
              </a:spcAft>
              <a:buClr>
                <a:schemeClr val="lt1"/>
              </a:buClr>
              <a:buSzPts val="1400"/>
              <a:buChar char="●"/>
            </a:pPr>
            <a:r>
              <a:rPr lang="it-IT" sz="1400" dirty="0" err="1">
                <a:solidFill>
                  <a:schemeClr val="lt1"/>
                </a:solidFill>
                <a:uFill>
                  <a:noFill/>
                </a:uFill>
              </a:rPr>
              <a:t>Scraping</a:t>
            </a:r>
            <a:r>
              <a:rPr lang="it-IT" sz="1400" dirty="0">
                <a:solidFill>
                  <a:schemeClr val="lt1"/>
                </a:solidFill>
                <a:uFill>
                  <a:noFill/>
                </a:uFill>
              </a:rPr>
              <a:t> da Wikipedia</a:t>
            </a:r>
            <a:endParaRPr sz="1600" dirty="0">
              <a:solidFill>
                <a:schemeClr val="lt1"/>
              </a:solidFill>
            </a:endParaRPr>
          </a:p>
          <a:p>
            <a:pPr marL="0" lvl="0" indent="0" algn="l" rtl="0">
              <a:lnSpc>
                <a:spcPct val="200000"/>
              </a:lnSpc>
              <a:spcBef>
                <a:spcPts val="0"/>
              </a:spcBef>
              <a:spcAft>
                <a:spcPts val="0"/>
              </a:spcAft>
              <a:buClr>
                <a:schemeClr val="dk1"/>
              </a:buClr>
              <a:buSzPts val="1100"/>
              <a:buFont typeface="Arial"/>
              <a:buNone/>
            </a:pPr>
            <a:r>
              <a:rPr lang="it-IT" sz="1600" b="1" dirty="0">
                <a:solidFill>
                  <a:schemeClr val="lt1"/>
                </a:solidFill>
              </a:rPr>
              <a:t>PREPROCESSING TWEET</a:t>
            </a:r>
          </a:p>
          <a:p>
            <a:pPr marL="457200" lvl="0" indent="-317500" algn="l" rtl="0">
              <a:spcBef>
                <a:spcPts val="0"/>
              </a:spcBef>
              <a:spcAft>
                <a:spcPts val="0"/>
              </a:spcAft>
              <a:buClr>
                <a:schemeClr val="lt1"/>
              </a:buClr>
              <a:buSzPts val="1400"/>
              <a:buChar char="●"/>
            </a:pPr>
            <a:r>
              <a:rPr lang="it-IT" sz="1400" dirty="0" err="1">
                <a:solidFill>
                  <a:schemeClr val="lt1"/>
                </a:solidFill>
                <a:uFill>
                  <a:noFill/>
                </a:uFill>
              </a:rPr>
              <a:t>Tokenizzazione</a:t>
            </a:r>
            <a:endParaRPr lang="it-IT" sz="1400" dirty="0">
              <a:solidFill>
                <a:schemeClr val="lt1"/>
              </a:solidFill>
              <a:uFill>
                <a:noFill/>
              </a:uFill>
            </a:endParaRPr>
          </a:p>
          <a:p>
            <a:pPr marL="457200" lvl="0" indent="-317500" algn="l" rtl="0">
              <a:spcBef>
                <a:spcPts val="0"/>
              </a:spcBef>
              <a:spcAft>
                <a:spcPts val="0"/>
              </a:spcAft>
              <a:buClr>
                <a:schemeClr val="lt1"/>
              </a:buClr>
              <a:buSzPts val="1400"/>
              <a:buChar char="●"/>
            </a:pPr>
            <a:r>
              <a:rPr lang="it-IT" sz="1400" dirty="0">
                <a:solidFill>
                  <a:schemeClr val="lt1"/>
                </a:solidFill>
              </a:rPr>
              <a:t>Rimozione Punteggiatura</a:t>
            </a:r>
          </a:p>
          <a:p>
            <a:pPr marL="457200" lvl="0" indent="-317500" algn="l" rtl="0">
              <a:spcBef>
                <a:spcPts val="0"/>
              </a:spcBef>
              <a:spcAft>
                <a:spcPts val="0"/>
              </a:spcAft>
              <a:buClr>
                <a:schemeClr val="lt1"/>
              </a:buClr>
              <a:buSzPts val="1400"/>
              <a:buChar char="●"/>
            </a:pPr>
            <a:r>
              <a:rPr lang="it-IT" sz="1400" dirty="0">
                <a:solidFill>
                  <a:schemeClr val="lt1"/>
                </a:solidFill>
              </a:rPr>
              <a:t>Rimozione URL</a:t>
            </a:r>
          </a:p>
          <a:p>
            <a:pPr marL="457200" lvl="0" indent="-317500" algn="l" rtl="0">
              <a:spcBef>
                <a:spcPts val="0"/>
              </a:spcBef>
              <a:spcAft>
                <a:spcPts val="0"/>
              </a:spcAft>
              <a:buClr>
                <a:schemeClr val="lt1"/>
              </a:buClr>
              <a:buSzPts val="1400"/>
              <a:buChar char="●"/>
            </a:pPr>
            <a:r>
              <a:rPr lang="it-IT" sz="1400" dirty="0">
                <a:solidFill>
                  <a:schemeClr val="lt1"/>
                </a:solidFill>
              </a:rPr>
              <a:t>Rimozione </a:t>
            </a:r>
            <a:r>
              <a:rPr lang="it-IT" sz="1400" dirty="0" err="1">
                <a:solidFill>
                  <a:schemeClr val="lt1"/>
                </a:solidFill>
              </a:rPr>
              <a:t>Stopwords</a:t>
            </a:r>
            <a:endParaRPr lang="it-IT" sz="1400" dirty="0">
              <a:solidFill>
                <a:schemeClr val="lt1"/>
              </a:solidFill>
            </a:endParaRPr>
          </a:p>
        </p:txBody>
      </p:sp>
      <p:sp>
        <p:nvSpPr>
          <p:cNvPr id="4" name="Google Shape;797;p52">
            <a:extLst>
              <a:ext uri="{FF2B5EF4-FFF2-40B4-BE49-F238E27FC236}">
                <a16:creationId xmlns:a16="http://schemas.microsoft.com/office/drawing/2014/main" id="{CA88A527-D9C0-4090-97A6-3D19EE3DD6DF}"/>
              </a:ext>
            </a:extLst>
          </p:cNvPr>
          <p:cNvSpPr/>
          <p:nvPr/>
        </p:nvSpPr>
        <p:spPr>
          <a:xfrm>
            <a:off x="5227983" y="2067340"/>
            <a:ext cx="3868861" cy="3023674"/>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uppo 2">
            <a:extLst>
              <a:ext uri="{FF2B5EF4-FFF2-40B4-BE49-F238E27FC236}">
                <a16:creationId xmlns:a16="http://schemas.microsoft.com/office/drawing/2014/main" id="{7FFBEC96-5F7B-4165-B54F-3232F76DE4C0}"/>
              </a:ext>
            </a:extLst>
          </p:cNvPr>
          <p:cNvGrpSpPr/>
          <p:nvPr/>
        </p:nvGrpSpPr>
        <p:grpSpPr>
          <a:xfrm>
            <a:off x="5494544" y="2382357"/>
            <a:ext cx="3295981" cy="2459900"/>
            <a:chOff x="2715664" y="1665039"/>
            <a:chExt cx="4924425" cy="3571876"/>
          </a:xfrm>
        </p:grpSpPr>
        <p:sp>
          <p:nvSpPr>
            <p:cNvPr id="2" name="Rettangolo 1">
              <a:extLst>
                <a:ext uri="{FF2B5EF4-FFF2-40B4-BE49-F238E27FC236}">
                  <a16:creationId xmlns:a16="http://schemas.microsoft.com/office/drawing/2014/main" id="{7BFC51D9-682A-465E-AD7D-1CAF761132D7}"/>
                </a:ext>
              </a:extLst>
            </p:cNvPr>
            <p:cNvSpPr/>
            <p:nvPr/>
          </p:nvSpPr>
          <p:spPr>
            <a:xfrm>
              <a:off x="2715664" y="1665039"/>
              <a:ext cx="4924425" cy="3571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descr="**Figura 2**: Distribuzione dei Topic">
              <a:extLst>
                <a:ext uri="{FF2B5EF4-FFF2-40B4-BE49-F238E27FC236}">
                  <a16:creationId xmlns:a16="http://schemas.microsoft.com/office/drawing/2014/main" id="{F18EB9FC-8333-4FAE-8B5B-B53C8D810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664" y="1665040"/>
              <a:ext cx="4924425" cy="35718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59320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7"/>
          <p:cNvSpPr/>
          <p:nvPr/>
        </p:nvSpPr>
        <p:spPr>
          <a:xfrm>
            <a:off x="1902687" y="787825"/>
            <a:ext cx="2658900" cy="34365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749087" y="787825"/>
            <a:ext cx="2658900" cy="34365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txBox="1">
            <a:spLocks noGrp="1"/>
          </p:cNvSpPr>
          <p:nvPr>
            <p:ph type="body" idx="2"/>
          </p:nvPr>
        </p:nvSpPr>
        <p:spPr>
          <a:xfrm>
            <a:off x="5903137" y="1240666"/>
            <a:ext cx="2350800" cy="23967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it-IT" sz="1600" dirty="0"/>
              <a:t>Tweet divisi in Positivi, Negativi e Neutrali</a:t>
            </a:r>
          </a:p>
          <a:p>
            <a:pPr marL="139700" lvl="0" indent="0" algn="l" rtl="0">
              <a:spcBef>
                <a:spcPts val="0"/>
              </a:spcBef>
              <a:spcAft>
                <a:spcPts val="0"/>
              </a:spcAft>
              <a:buSzPts val="1400"/>
              <a:buNone/>
            </a:pPr>
            <a:endParaRPr lang="it-IT" sz="600" dirty="0"/>
          </a:p>
          <a:p>
            <a:r>
              <a:rPr lang="it-IT" sz="1600" dirty="0"/>
              <a:t>SVM</a:t>
            </a:r>
            <a:endParaRPr lang="it-IT" sz="800" dirty="0"/>
          </a:p>
          <a:p>
            <a:pPr marL="139700" lvl="0" indent="0" algn="l" rtl="0">
              <a:spcBef>
                <a:spcPts val="0"/>
              </a:spcBef>
              <a:spcAft>
                <a:spcPts val="0"/>
              </a:spcAft>
              <a:buSzPts val="1400"/>
              <a:buNone/>
            </a:pPr>
            <a:endParaRPr lang="it-IT" sz="600" dirty="0"/>
          </a:p>
          <a:p>
            <a:pPr marL="457200" lvl="0" indent="-317500" algn="l" rtl="0">
              <a:spcBef>
                <a:spcPts val="0"/>
              </a:spcBef>
              <a:spcAft>
                <a:spcPts val="0"/>
              </a:spcAft>
              <a:buSzPts val="1400"/>
              <a:buChar char="●"/>
            </a:pPr>
            <a:r>
              <a:rPr lang="it-IT" sz="1600" dirty="0"/>
              <a:t>Previsione Dati GP Abu Dhabi</a:t>
            </a:r>
          </a:p>
        </p:txBody>
      </p:sp>
      <p:sp>
        <p:nvSpPr>
          <p:cNvPr id="439" name="Google Shape;439;p37"/>
          <p:cNvSpPr txBox="1">
            <a:spLocks noGrp="1"/>
          </p:cNvSpPr>
          <p:nvPr>
            <p:ph type="subTitle" idx="3"/>
          </p:nvPr>
        </p:nvSpPr>
        <p:spPr>
          <a:xfrm>
            <a:off x="1902437" y="3679800"/>
            <a:ext cx="2658900" cy="38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Orbitron Regular"/>
                <a:ea typeface="Orbitron Regular"/>
                <a:cs typeface="Orbitron Regular"/>
                <a:sym typeface="Orbitron Regular"/>
              </a:rPr>
              <a:t>Lexicon</a:t>
            </a:r>
            <a:endParaRPr dirty="0">
              <a:latin typeface="Orbitron Regular"/>
              <a:ea typeface="Orbitron Regular"/>
              <a:cs typeface="Orbitron Regular"/>
              <a:sym typeface="Orbitron Regular"/>
            </a:endParaRPr>
          </a:p>
        </p:txBody>
      </p:sp>
      <p:sp>
        <p:nvSpPr>
          <p:cNvPr id="440" name="Google Shape;440;p37"/>
          <p:cNvSpPr txBox="1">
            <a:spLocks noGrp="1"/>
          </p:cNvSpPr>
          <p:nvPr>
            <p:ph type="body" idx="1"/>
          </p:nvPr>
        </p:nvSpPr>
        <p:spPr>
          <a:xfrm>
            <a:off x="2056487" y="1240600"/>
            <a:ext cx="2350800" cy="2396700"/>
          </a:xfrm>
          <a:prstGeom prst="rect">
            <a:avLst/>
          </a:prstGeom>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SzPts val="1400"/>
              <a:buChar char="●"/>
            </a:pPr>
            <a:r>
              <a:rPr lang="it-IT" sz="1600" dirty="0"/>
              <a:t>Lingua Italiana</a:t>
            </a:r>
          </a:p>
          <a:p>
            <a:pPr marL="457200" lvl="0" indent="-317500" algn="l" rtl="0">
              <a:lnSpc>
                <a:spcPct val="150000"/>
              </a:lnSpc>
              <a:spcBef>
                <a:spcPts val="0"/>
              </a:spcBef>
              <a:spcAft>
                <a:spcPts val="0"/>
              </a:spcAft>
              <a:buSzPts val="1400"/>
              <a:buChar char="●"/>
            </a:pPr>
            <a:r>
              <a:rPr lang="it-IT" sz="1600" dirty="0" err="1"/>
              <a:t>Sentyx</a:t>
            </a:r>
            <a:endParaRPr sz="1600" dirty="0"/>
          </a:p>
          <a:p>
            <a:pPr marL="457200" lvl="0" indent="-317500" algn="l" rtl="0">
              <a:lnSpc>
                <a:spcPct val="150000"/>
              </a:lnSpc>
              <a:spcBef>
                <a:spcPts val="0"/>
              </a:spcBef>
              <a:spcAft>
                <a:spcPts val="0"/>
              </a:spcAft>
              <a:buSzPts val="1400"/>
              <a:buChar char="●"/>
            </a:pPr>
            <a:r>
              <a:rPr lang="it-IT" sz="1600" dirty="0"/>
              <a:t>NRC</a:t>
            </a:r>
          </a:p>
        </p:txBody>
      </p:sp>
      <p:cxnSp>
        <p:nvCxnSpPr>
          <p:cNvPr id="441" name="Google Shape;441;p37"/>
          <p:cNvCxnSpPr/>
          <p:nvPr/>
        </p:nvCxnSpPr>
        <p:spPr>
          <a:xfrm>
            <a:off x="1918698" y="3637450"/>
            <a:ext cx="2642700" cy="0"/>
          </a:xfrm>
          <a:prstGeom prst="straightConnector1">
            <a:avLst/>
          </a:prstGeom>
          <a:noFill/>
          <a:ln w="28575" cap="flat" cmpd="sng">
            <a:solidFill>
              <a:schemeClr val="lt1"/>
            </a:solidFill>
            <a:prstDash val="solid"/>
            <a:round/>
            <a:headEnd type="none" w="med" len="med"/>
            <a:tailEnd type="none" w="med" len="med"/>
          </a:ln>
        </p:spPr>
      </p:cxnSp>
      <p:sp>
        <p:nvSpPr>
          <p:cNvPr id="442" name="Google Shape;442;p37"/>
          <p:cNvSpPr txBox="1">
            <a:spLocks noGrp="1"/>
          </p:cNvSpPr>
          <p:nvPr>
            <p:ph type="title"/>
          </p:nvPr>
        </p:nvSpPr>
        <p:spPr>
          <a:xfrm rot="-5400000">
            <a:off x="-1078675" y="2329325"/>
            <a:ext cx="40620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Sentiment Analysis</a:t>
            </a:r>
            <a:endParaRPr sz="2700" dirty="0"/>
          </a:p>
        </p:txBody>
      </p:sp>
      <p:cxnSp>
        <p:nvCxnSpPr>
          <p:cNvPr id="443" name="Google Shape;443;p37"/>
          <p:cNvCxnSpPr/>
          <p:nvPr/>
        </p:nvCxnSpPr>
        <p:spPr>
          <a:xfrm>
            <a:off x="5757075" y="3637450"/>
            <a:ext cx="2642700" cy="0"/>
          </a:xfrm>
          <a:prstGeom prst="straightConnector1">
            <a:avLst/>
          </a:prstGeom>
          <a:noFill/>
          <a:ln w="28575" cap="flat" cmpd="sng">
            <a:solidFill>
              <a:schemeClr val="lt1"/>
            </a:solidFill>
            <a:prstDash val="solid"/>
            <a:round/>
            <a:headEnd type="none" w="med" len="med"/>
            <a:tailEnd type="none" w="med" len="med"/>
          </a:ln>
        </p:spPr>
      </p:cxnSp>
      <p:sp>
        <p:nvSpPr>
          <p:cNvPr id="444" name="Google Shape;444;p37"/>
          <p:cNvSpPr txBox="1"/>
          <p:nvPr/>
        </p:nvSpPr>
        <p:spPr>
          <a:xfrm>
            <a:off x="4721837" y="2153200"/>
            <a:ext cx="837600" cy="6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solidFill>
                  <a:schemeClr val="lt1"/>
                </a:solidFill>
                <a:latin typeface="Orbitron"/>
                <a:ea typeface="Orbitron"/>
                <a:cs typeface="Orbitron"/>
                <a:sym typeface="Orbitron"/>
              </a:rPr>
              <a:t>&amp;</a:t>
            </a:r>
            <a:endParaRPr sz="2800" b="1" dirty="0">
              <a:solidFill>
                <a:schemeClr val="lt1"/>
              </a:solidFill>
              <a:latin typeface="Orbitron"/>
              <a:ea typeface="Orbitron"/>
              <a:cs typeface="Orbitron"/>
              <a:sym typeface="Orbitron"/>
            </a:endParaRPr>
          </a:p>
        </p:txBody>
      </p:sp>
      <p:sp>
        <p:nvSpPr>
          <p:cNvPr id="445" name="Google Shape;445;p37"/>
          <p:cNvSpPr txBox="1">
            <a:spLocks noGrp="1"/>
          </p:cNvSpPr>
          <p:nvPr>
            <p:ph type="subTitle" idx="4"/>
          </p:nvPr>
        </p:nvSpPr>
        <p:spPr>
          <a:xfrm>
            <a:off x="5749090" y="3679800"/>
            <a:ext cx="2642700" cy="38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latin typeface="Orbitron Regular"/>
                <a:ea typeface="Orbitron Regular"/>
                <a:cs typeface="Orbitron Regular"/>
                <a:sym typeface="Orbitron Regular"/>
              </a:rPr>
              <a:t>Supervised</a:t>
            </a:r>
            <a:endParaRPr dirty="0">
              <a:latin typeface="Orbitron Regular"/>
              <a:ea typeface="Orbitron Regular"/>
              <a:cs typeface="Orbitron Regular"/>
              <a:sym typeface="Orbitron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185609" y="2222391"/>
            <a:ext cx="4275868"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 - NRC</a:t>
            </a:r>
            <a:endParaRPr dirty="0"/>
          </a:p>
        </p:txBody>
      </p:sp>
      <p:pic>
        <p:nvPicPr>
          <p:cNvPr id="5" name="Immagine 4">
            <a:hlinkClick r:id="rId3"/>
            <a:extLst>
              <a:ext uri="{FF2B5EF4-FFF2-40B4-BE49-F238E27FC236}">
                <a16:creationId xmlns:a16="http://schemas.microsoft.com/office/drawing/2014/main" id="{D42F82B2-7836-449C-BC99-BD92169730A3}"/>
              </a:ext>
            </a:extLst>
          </p:cNvPr>
          <p:cNvPicPr>
            <a:picLocks noChangeAspect="1"/>
          </p:cNvPicPr>
          <p:nvPr/>
        </p:nvPicPr>
        <p:blipFill>
          <a:blip r:embed="rId4"/>
          <a:stretch>
            <a:fillRect/>
          </a:stretch>
        </p:blipFill>
        <p:spPr>
          <a:xfrm>
            <a:off x="1437991" y="578831"/>
            <a:ext cx="7565329" cy="3985838"/>
          </a:xfrm>
          <a:prstGeom prst="rect">
            <a:avLst/>
          </a:prstGeom>
        </p:spPr>
      </p:pic>
    </p:spTree>
    <p:extLst>
      <p:ext uri="{BB962C8B-B14F-4D97-AF65-F5344CB8AC3E}">
        <p14:creationId xmlns:p14="http://schemas.microsoft.com/office/powerpoint/2010/main" val="2084588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185609" y="2222391"/>
            <a:ext cx="4275868"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 - Sentyx</a:t>
            </a:r>
            <a:endParaRPr dirty="0"/>
          </a:p>
        </p:txBody>
      </p:sp>
      <p:pic>
        <p:nvPicPr>
          <p:cNvPr id="3" name="Immagine 2">
            <a:hlinkClick r:id="rId3"/>
            <a:extLst>
              <a:ext uri="{FF2B5EF4-FFF2-40B4-BE49-F238E27FC236}">
                <a16:creationId xmlns:a16="http://schemas.microsoft.com/office/drawing/2014/main" id="{77D3F159-8B98-4BF1-98E7-965F28E3DDAD}"/>
              </a:ext>
            </a:extLst>
          </p:cNvPr>
          <p:cNvPicPr>
            <a:picLocks noChangeAspect="1"/>
          </p:cNvPicPr>
          <p:nvPr/>
        </p:nvPicPr>
        <p:blipFill>
          <a:blip r:embed="rId4"/>
          <a:stretch>
            <a:fillRect/>
          </a:stretch>
        </p:blipFill>
        <p:spPr>
          <a:xfrm>
            <a:off x="1439202" y="579150"/>
            <a:ext cx="7564118" cy="3985200"/>
          </a:xfrm>
          <a:prstGeom prst="rect">
            <a:avLst/>
          </a:prstGeom>
        </p:spPr>
      </p:pic>
    </p:spTree>
    <p:extLst>
      <p:ext uri="{BB962C8B-B14F-4D97-AF65-F5344CB8AC3E}">
        <p14:creationId xmlns:p14="http://schemas.microsoft.com/office/powerpoint/2010/main" val="1712527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256303" y="2293084"/>
            <a:ext cx="4417255"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per Parola</a:t>
            </a:r>
            <a:endParaRPr dirty="0"/>
          </a:p>
        </p:txBody>
      </p:sp>
      <p:pic>
        <p:nvPicPr>
          <p:cNvPr id="4" name="Immagine 3" descr="Immagine che contiene testo&#10;&#10;Descrizione generata automaticamente">
            <a:hlinkClick r:id="rId3"/>
            <a:extLst>
              <a:ext uri="{FF2B5EF4-FFF2-40B4-BE49-F238E27FC236}">
                <a16:creationId xmlns:a16="http://schemas.microsoft.com/office/drawing/2014/main" id="{CAF4B927-A56C-4AC7-BD39-7CDA5F41A224}"/>
              </a:ext>
            </a:extLst>
          </p:cNvPr>
          <p:cNvPicPr>
            <a:picLocks noChangeAspect="1"/>
          </p:cNvPicPr>
          <p:nvPr/>
        </p:nvPicPr>
        <p:blipFill>
          <a:blip r:embed="rId4"/>
          <a:stretch>
            <a:fillRect/>
          </a:stretch>
        </p:blipFill>
        <p:spPr>
          <a:xfrm>
            <a:off x="1439202" y="579150"/>
            <a:ext cx="7564118" cy="3985200"/>
          </a:xfrm>
          <a:prstGeom prst="rect">
            <a:avLst/>
          </a:prstGeom>
        </p:spPr>
      </p:pic>
    </p:spTree>
    <p:extLst>
      <p:ext uri="{BB962C8B-B14F-4D97-AF65-F5344CB8AC3E}">
        <p14:creationId xmlns:p14="http://schemas.microsoft.com/office/powerpoint/2010/main" val="1865462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35"/>
        <p:cNvGrpSpPr/>
        <p:nvPr/>
      </p:nvGrpSpPr>
      <p:grpSpPr>
        <a:xfrm>
          <a:off x="0" y="0"/>
          <a:ext cx="0" cy="0"/>
          <a:chOff x="0" y="0"/>
          <a:chExt cx="0" cy="0"/>
        </a:xfrm>
      </p:grpSpPr>
      <p:sp>
        <p:nvSpPr>
          <p:cNvPr id="4836" name="Google Shape;4836;p57"/>
          <p:cNvSpPr txBox="1">
            <a:spLocks noGrp="1"/>
          </p:cNvSpPr>
          <p:nvPr>
            <p:ph type="title"/>
          </p:nvPr>
        </p:nvSpPr>
        <p:spPr>
          <a:xfrm rot="-5400000">
            <a:off x="-1277406" y="2314187"/>
            <a:ext cx="4459461"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Risultati - Supervised</a:t>
            </a:r>
            <a:endParaRPr dirty="0"/>
          </a:p>
        </p:txBody>
      </p:sp>
      <p:grpSp>
        <p:nvGrpSpPr>
          <p:cNvPr id="3" name="Gruppo 2">
            <a:extLst>
              <a:ext uri="{FF2B5EF4-FFF2-40B4-BE49-F238E27FC236}">
                <a16:creationId xmlns:a16="http://schemas.microsoft.com/office/drawing/2014/main" id="{CB10FCF5-0B2B-4C80-A707-F6A792A36E43}"/>
              </a:ext>
            </a:extLst>
          </p:cNvPr>
          <p:cNvGrpSpPr/>
          <p:nvPr/>
        </p:nvGrpSpPr>
        <p:grpSpPr>
          <a:xfrm>
            <a:off x="5194328" y="2212679"/>
            <a:ext cx="3552547" cy="2476598"/>
            <a:chOff x="3951922" y="683292"/>
            <a:chExt cx="3801600" cy="2534400"/>
          </a:xfrm>
        </p:grpSpPr>
        <p:sp>
          <p:nvSpPr>
            <p:cNvPr id="2" name="Rettangolo 1">
              <a:extLst>
                <a:ext uri="{FF2B5EF4-FFF2-40B4-BE49-F238E27FC236}">
                  <a16:creationId xmlns:a16="http://schemas.microsoft.com/office/drawing/2014/main" id="{7F9F1B5D-39C4-4EAD-9A1E-C995466B98CA}"/>
                </a:ext>
              </a:extLst>
            </p:cNvPr>
            <p:cNvSpPr/>
            <p:nvPr/>
          </p:nvSpPr>
          <p:spPr>
            <a:xfrm>
              <a:off x="3951922" y="683292"/>
              <a:ext cx="3801600" cy="253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50" name="Picture 2" descr="**Figura 3**: Sentiment Abu Dhabi">
              <a:extLst>
                <a:ext uri="{FF2B5EF4-FFF2-40B4-BE49-F238E27FC236}">
                  <a16:creationId xmlns:a16="http://schemas.microsoft.com/office/drawing/2014/main" id="{1F54F07A-0D6D-4110-ABB3-70CD7B870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922" y="684042"/>
              <a:ext cx="3800475" cy="253365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Google Shape;4837;p57">
            <a:extLst>
              <a:ext uri="{FF2B5EF4-FFF2-40B4-BE49-F238E27FC236}">
                <a16:creationId xmlns:a16="http://schemas.microsoft.com/office/drawing/2014/main" id="{0F08C15A-4366-4094-BE44-3173C28710EA}"/>
              </a:ext>
            </a:extLst>
          </p:cNvPr>
          <p:cNvSpPr txBox="1">
            <a:spLocks noGrp="1"/>
          </p:cNvSpPr>
          <p:nvPr>
            <p:ph type="body" idx="1"/>
          </p:nvPr>
        </p:nvSpPr>
        <p:spPr>
          <a:xfrm>
            <a:off x="1765369" y="676350"/>
            <a:ext cx="6602100" cy="37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600" b="1" dirty="0" err="1">
                <a:solidFill>
                  <a:schemeClr val="lt1"/>
                </a:solidFill>
              </a:rPr>
              <a:t>Accuracy</a:t>
            </a:r>
            <a:r>
              <a:rPr lang="it-IT" sz="1600" b="1" dirty="0">
                <a:solidFill>
                  <a:schemeClr val="lt1"/>
                </a:solidFill>
              </a:rPr>
              <a:t>: 0.78</a:t>
            </a:r>
          </a:p>
          <a:p>
            <a:pPr marL="0" lvl="0" indent="0" algn="l" rtl="0">
              <a:spcBef>
                <a:spcPts val="0"/>
              </a:spcBef>
              <a:spcAft>
                <a:spcPts val="0"/>
              </a:spcAft>
              <a:buClr>
                <a:schemeClr val="dk1"/>
              </a:buClr>
              <a:buSzPts val="1100"/>
              <a:buFont typeface="Arial"/>
              <a:buNone/>
            </a:pPr>
            <a:endParaRPr lang="it-IT" sz="1600" b="1" dirty="0">
              <a:solidFill>
                <a:schemeClr val="lt1"/>
              </a:solidFill>
            </a:endParaRPr>
          </a:p>
          <a:p>
            <a:pPr marL="0" lvl="0" indent="0" algn="l" rtl="0">
              <a:spcBef>
                <a:spcPts val="0"/>
              </a:spcBef>
              <a:spcAft>
                <a:spcPts val="0"/>
              </a:spcAft>
              <a:buClr>
                <a:schemeClr val="dk1"/>
              </a:buClr>
              <a:buSzPts val="1100"/>
              <a:buFont typeface="Arial"/>
              <a:buNone/>
            </a:pPr>
            <a:r>
              <a:rPr lang="it-IT" sz="1600" b="1" dirty="0">
                <a:solidFill>
                  <a:schemeClr val="lt1"/>
                </a:solidFill>
              </a:rPr>
              <a:t>Risultati Piloti GP Abu Dhabi:</a:t>
            </a:r>
          </a:p>
          <a:p>
            <a:pPr marL="457200" lvl="0" indent="-317500" algn="l" rtl="0">
              <a:spcBef>
                <a:spcPts val="0"/>
              </a:spcBef>
              <a:spcAft>
                <a:spcPts val="0"/>
              </a:spcAft>
              <a:buClr>
                <a:schemeClr val="lt1"/>
              </a:buClr>
              <a:buSzPts val="1400"/>
              <a:buChar char="●"/>
            </a:pPr>
            <a:r>
              <a:rPr lang="it-IT" sz="1400" dirty="0">
                <a:solidFill>
                  <a:schemeClr val="lt1"/>
                </a:solidFill>
                <a:uFill>
                  <a:noFill/>
                </a:uFill>
              </a:rPr>
              <a:t>Charles Leclerc: 13°</a:t>
            </a:r>
            <a:endParaRPr lang="it-IT" sz="600" dirty="0">
              <a:solidFill>
                <a:schemeClr val="lt1"/>
              </a:solidFill>
              <a:uFill>
                <a:noFill/>
              </a:uFill>
            </a:endParaRPr>
          </a:p>
          <a:p>
            <a:pPr>
              <a:buClr>
                <a:schemeClr val="lt1"/>
              </a:buClr>
            </a:pPr>
            <a:r>
              <a:rPr lang="it-IT" sz="1400" dirty="0">
                <a:solidFill>
                  <a:schemeClr val="lt1"/>
                </a:solidFill>
              </a:rPr>
              <a:t>Sebastian Vettel: 14°</a:t>
            </a:r>
          </a:p>
          <a:p>
            <a:pPr marL="0" lvl="0" indent="0" algn="l" rtl="0">
              <a:spcBef>
                <a:spcPts val="0"/>
              </a:spcBef>
              <a:spcAft>
                <a:spcPts val="0"/>
              </a:spcAft>
              <a:buClr>
                <a:schemeClr val="dk1"/>
              </a:buClr>
              <a:buSzPts val="1100"/>
              <a:buFont typeface="Arial"/>
              <a:buNone/>
            </a:pPr>
            <a:endParaRPr lang="it-IT" sz="1400" dirty="0">
              <a:solidFill>
                <a:schemeClr val="lt1"/>
              </a:solidFill>
            </a:endParaRPr>
          </a:p>
          <a:p>
            <a:pPr marL="0" lvl="0" indent="0" algn="l" rtl="0">
              <a:spcBef>
                <a:spcPts val="0"/>
              </a:spcBef>
              <a:spcAft>
                <a:spcPts val="0"/>
              </a:spcAft>
              <a:buClr>
                <a:schemeClr val="dk1"/>
              </a:buClr>
              <a:buSzPts val="1100"/>
              <a:buFont typeface="Arial"/>
              <a:buNone/>
            </a:pPr>
            <a:r>
              <a:rPr lang="it-IT" sz="1600" b="1" dirty="0">
                <a:solidFill>
                  <a:schemeClr val="lt1"/>
                </a:solidFill>
              </a:rPr>
              <a:t>Sentiment:</a:t>
            </a:r>
          </a:p>
          <a:p>
            <a:pPr>
              <a:buClr>
                <a:schemeClr val="lt1"/>
              </a:buClr>
            </a:pPr>
            <a:r>
              <a:rPr lang="it-IT" sz="1400" dirty="0">
                <a:solidFill>
                  <a:schemeClr val="lt1"/>
                </a:solidFill>
              </a:rPr>
              <a:t>Prevalentemente</a:t>
            </a:r>
            <a:r>
              <a:rPr lang="it-IT" sz="1600" dirty="0">
                <a:solidFill>
                  <a:schemeClr val="lt1"/>
                </a:solidFill>
              </a:rPr>
              <a:t> </a:t>
            </a:r>
            <a:r>
              <a:rPr lang="it-IT" sz="1400" dirty="0">
                <a:solidFill>
                  <a:schemeClr val="lt1"/>
                </a:solidFill>
              </a:rPr>
              <a:t>Negativo</a:t>
            </a:r>
            <a:endParaRPr lang="it-IT" sz="1600" dirty="0">
              <a:solidFill>
                <a:schemeClr val="lt1"/>
              </a:solidFill>
            </a:endParaRPr>
          </a:p>
          <a:p>
            <a:pPr marL="0" lvl="0" indent="0" algn="l" rtl="0">
              <a:spcBef>
                <a:spcPts val="0"/>
              </a:spcBef>
              <a:spcAft>
                <a:spcPts val="0"/>
              </a:spcAft>
              <a:buClr>
                <a:schemeClr val="dk1"/>
              </a:buClr>
              <a:buSzPts val="1100"/>
              <a:buFont typeface="Arial"/>
              <a:buNone/>
            </a:pPr>
            <a:endParaRPr lang="it-IT" sz="1400" dirty="0">
              <a:solidFill>
                <a:schemeClr val="lt1"/>
              </a:solidFill>
            </a:endParaRPr>
          </a:p>
          <a:p>
            <a:pPr marL="0" lvl="0" indent="0" algn="l" rtl="0">
              <a:spcBef>
                <a:spcPts val="0"/>
              </a:spcBef>
              <a:spcAft>
                <a:spcPts val="0"/>
              </a:spcAft>
              <a:buClr>
                <a:schemeClr val="dk1"/>
              </a:buClr>
              <a:buSzPts val="1100"/>
              <a:buFont typeface="Arial"/>
              <a:buNone/>
            </a:pPr>
            <a:r>
              <a:rPr lang="it-IT" sz="1600" b="1" dirty="0">
                <a:solidFill>
                  <a:schemeClr val="lt1"/>
                </a:solidFill>
              </a:rPr>
              <a:t>Ultima gara di Vettel in Ferrari</a:t>
            </a:r>
          </a:p>
        </p:txBody>
      </p:sp>
      <p:sp>
        <p:nvSpPr>
          <p:cNvPr id="17" name="Google Shape;797;p52">
            <a:extLst>
              <a:ext uri="{FF2B5EF4-FFF2-40B4-BE49-F238E27FC236}">
                <a16:creationId xmlns:a16="http://schemas.microsoft.com/office/drawing/2014/main" id="{DEF100F6-535D-4FC7-9C20-727298460989}"/>
              </a:ext>
            </a:extLst>
          </p:cNvPr>
          <p:cNvSpPr/>
          <p:nvPr/>
        </p:nvSpPr>
        <p:spPr>
          <a:xfrm>
            <a:off x="4874454" y="1863968"/>
            <a:ext cx="4192297" cy="3174021"/>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973798"/>
      </p:ext>
    </p:extLst>
  </p:cSld>
  <p:clrMapOvr>
    <a:masterClrMapping/>
  </p:clrMapOvr>
</p:sld>
</file>

<file path=ppt/theme/theme1.xml><?xml version="1.0" encoding="utf-8"?>
<a:theme xmlns:a="http://schemas.openxmlformats.org/drawingml/2006/main" name="eSports Campaign by Slidesgo">
  <a:themeElements>
    <a:clrScheme name="Simple Light">
      <a:dk1>
        <a:srgbClr val="000000"/>
      </a:dk1>
      <a:lt1>
        <a:srgbClr val="FFFFFF"/>
      </a:lt1>
      <a:dk2>
        <a:srgbClr val="474747"/>
      </a:dk2>
      <a:lt2>
        <a:srgbClr val="EEEEEE"/>
      </a:lt2>
      <a:accent1>
        <a:srgbClr val="FF111E"/>
      </a:accent1>
      <a:accent2>
        <a:srgbClr val="EEEEEE"/>
      </a:accent2>
      <a:accent3>
        <a:srgbClr val="474747"/>
      </a:accent3>
      <a:accent4>
        <a:srgbClr val="FFFFFF"/>
      </a:accent4>
      <a:accent5>
        <a:srgbClr val="000000"/>
      </a:accent5>
      <a:accent6>
        <a:srgbClr val="FF111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1297</TotalTime>
  <Words>482</Words>
  <Application>Microsoft Office PowerPoint</Application>
  <PresentationFormat>Presentazione su schermo (16:9)</PresentationFormat>
  <Paragraphs>96</Paragraphs>
  <Slides>14</Slides>
  <Notes>14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Orbitron Regular</vt:lpstr>
      <vt:lpstr>Roboto Condensed Light</vt:lpstr>
      <vt:lpstr>Orbitron</vt:lpstr>
      <vt:lpstr>Open Sans</vt:lpstr>
      <vt:lpstr>Comfortaa</vt:lpstr>
      <vt:lpstr>eSports Campaign by Slidesgo</vt:lpstr>
      <vt:lpstr>F1 Community Analysis</vt:lpstr>
      <vt:lpstr>Domande di Ricerca</vt:lpstr>
      <vt:lpstr>Pipeline</vt:lpstr>
      <vt:lpstr>Costruzione Dataset</vt:lpstr>
      <vt:lpstr>Sentiment Analysis</vt:lpstr>
      <vt:lpstr>Risultati - NRC</vt:lpstr>
      <vt:lpstr>Risultati - Sentyx</vt:lpstr>
      <vt:lpstr>Sentiment per Parola</vt:lpstr>
      <vt:lpstr>Risultati - Supervised</vt:lpstr>
      <vt:lpstr>Social Network Analysis</vt:lpstr>
      <vt:lpstr>Community Detection</vt:lpstr>
      <vt:lpstr>Betweenness Centrality</vt:lpstr>
      <vt:lpstr>Conclusioni - 1</vt:lpstr>
      <vt:lpstr>Conclusioni - 2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F1 Community Analysis</dc:title>
  <cp:lastModifiedBy>a.filosa1@campus.unimib.it</cp:lastModifiedBy>
  <cp:revision>19</cp:revision>
  <dcterms:modified xsi:type="dcterms:W3CDTF">2021-01-29T11:04:31Z</dcterms:modified>
</cp:coreProperties>
</file>